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73" r:id="rId5"/>
    <p:sldId id="278" r:id="rId6"/>
    <p:sldId id="274" r:id="rId7"/>
    <p:sldId id="279" r:id="rId8"/>
    <p:sldId id="280" r:id="rId9"/>
    <p:sldId id="289" r:id="rId10"/>
    <p:sldId id="281" r:id="rId11"/>
    <p:sldId id="282" r:id="rId12"/>
    <p:sldId id="283" r:id="rId13"/>
    <p:sldId id="290" r:id="rId14"/>
    <p:sldId id="284" r:id="rId15"/>
    <p:sldId id="285" r:id="rId16"/>
    <p:sldId id="301" r:id="rId17"/>
    <p:sldId id="286" r:id="rId18"/>
    <p:sldId id="287" r:id="rId19"/>
    <p:sldId id="288" r:id="rId20"/>
    <p:sldId id="293" r:id="rId21"/>
    <p:sldId id="295" r:id="rId22"/>
    <p:sldId id="296" r:id="rId23"/>
    <p:sldId id="298" r:id="rId24"/>
    <p:sldId id="297" r:id="rId25"/>
    <p:sldId id="299" r:id="rId26"/>
    <p:sldId id="300" r:id="rId27"/>
    <p:sldId id="302"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86" autoAdjust="0"/>
    <p:restoredTop sz="94660"/>
  </p:normalViewPr>
  <p:slideViewPr>
    <p:cSldViewPr snapToGrid="0">
      <p:cViewPr varScale="1">
        <p:scale>
          <a:sx n="58" d="100"/>
          <a:sy n="58" d="100"/>
        </p:scale>
        <p:origin x="768" y="2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F4E7D3-B3C1-4590-AC2A-445C882A3C62}" type="doc">
      <dgm:prSet loTypeId="urn:microsoft.com/office/officeart/2005/8/layout/pyramid1" loCatId="pyramid" qsTypeId="urn:microsoft.com/office/officeart/2005/8/quickstyle/simple1" qsCatId="simple" csTypeId="urn:microsoft.com/office/officeart/2005/8/colors/accent1_2" csCatId="accent1" phldr="1"/>
      <dgm:spPr/>
    </dgm:pt>
    <dgm:pt modelId="{C3632BBE-7401-4977-8602-E5EDD7E21F48}">
      <dgm:prSet custT="1"/>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mj-lt"/>
            </a:rPr>
            <a:t>Roman  authorities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mj-lt"/>
            </a:rPr>
            <a:t>Priestly class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mj-lt"/>
            </a:rPr>
            <a:t>Sadducees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mj-lt"/>
            </a:rPr>
            <a:t>Managers and bailiffs of above</a:t>
          </a:r>
        </a:p>
      </dgm:t>
    </dgm:pt>
    <dgm:pt modelId="{497B8C91-CF26-4C3D-BEE6-94DA682D140E}" type="parTrans" cxnId="{F929959C-6FEF-45C4-96EA-92D113B4AC10}">
      <dgm:prSet/>
      <dgm:spPr/>
      <dgm:t>
        <a:bodyPr/>
        <a:lstStyle/>
        <a:p>
          <a:endParaRPr lang="en-NZ"/>
        </a:p>
      </dgm:t>
    </dgm:pt>
    <dgm:pt modelId="{4059B36F-DC11-4DE7-BB43-0B4C54636983}" type="sibTrans" cxnId="{F929959C-6FEF-45C4-96EA-92D113B4AC10}">
      <dgm:prSet/>
      <dgm:spPr/>
      <dgm:t>
        <a:bodyPr/>
        <a:lstStyle/>
        <a:p>
          <a:endParaRPr lang="en-NZ"/>
        </a:p>
      </dgm:t>
    </dgm:pt>
    <dgm:pt modelId="{4E10911B-47E2-42E7-9056-9F61821CC9D2}">
      <dgm:prSet custT="1"/>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mj-lt"/>
            </a:rPr>
            <a:t>Scribes and Pharisees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mj-lt"/>
            </a:rPr>
            <a:t>Small landowners</a:t>
          </a:r>
        </a:p>
      </dgm:t>
    </dgm:pt>
    <dgm:pt modelId="{489B6B2A-F04E-40D7-A80B-E7842A3A569A}" type="parTrans" cxnId="{34BAE531-B91A-4B8C-B18E-D8ACE7C43A14}">
      <dgm:prSet/>
      <dgm:spPr/>
      <dgm:t>
        <a:bodyPr/>
        <a:lstStyle/>
        <a:p>
          <a:endParaRPr lang="en-NZ"/>
        </a:p>
      </dgm:t>
    </dgm:pt>
    <dgm:pt modelId="{5755AF8F-E890-4E99-AA3E-3DB01AC0CFF0}" type="sibTrans" cxnId="{34BAE531-B91A-4B8C-B18E-D8ACE7C43A14}">
      <dgm:prSet/>
      <dgm:spPr/>
      <dgm:t>
        <a:bodyPr/>
        <a:lstStyle/>
        <a:p>
          <a:endParaRPr lang="en-NZ"/>
        </a:p>
      </dgm:t>
    </dgm:pt>
    <dgm:pt modelId="{DF9FC492-88CB-4030-A155-5C4DD3B03080}">
      <dgm:prSet custT="1"/>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1" i="0" u="none" strike="noStrike" cap="none" normalizeH="0" baseline="0" dirty="0">
            <a:ln>
              <a:noFill/>
            </a:ln>
            <a:solidFill>
              <a:schemeClr val="tx1"/>
            </a:solidFill>
            <a:effectLst/>
            <a:latin typeface="+mj-l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1" i="0" u="none" strike="noStrike" cap="none" normalizeH="0" baseline="0" dirty="0">
            <a:ln>
              <a:noFill/>
            </a:ln>
            <a:solidFill>
              <a:schemeClr val="tx1"/>
            </a:solidFill>
            <a:effectLst/>
            <a:latin typeface="+mj-l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1" i="0" u="none" strike="noStrike" cap="none" normalizeH="0" baseline="0" dirty="0">
            <a:ln>
              <a:noFill/>
            </a:ln>
            <a:solidFill>
              <a:schemeClr val="tx1"/>
            </a:solidFill>
            <a:effectLst/>
            <a:latin typeface="+mj-l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1" i="0" u="none" strike="noStrike" cap="none" normalizeH="0" baseline="0" dirty="0">
            <a:ln>
              <a:noFill/>
            </a:ln>
            <a:solidFill>
              <a:schemeClr val="tx1"/>
            </a:solidFill>
            <a:effectLst/>
            <a:latin typeface="+mj-l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mj-lt"/>
            </a:rPr>
            <a:t>Village artisans and Peasants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mj-lt"/>
            </a:rPr>
            <a:t>Landless </a:t>
          </a:r>
          <a:r>
            <a:rPr kumimoji="0" lang="en-US" altLang="en-US" sz="1800" b="1" i="0" u="none" strike="noStrike" cap="none" normalizeH="0" baseline="0" dirty="0" err="1">
              <a:ln>
                <a:noFill/>
              </a:ln>
              <a:solidFill>
                <a:schemeClr val="tx1"/>
              </a:solidFill>
              <a:effectLst/>
              <a:latin typeface="+mj-lt"/>
            </a:rPr>
            <a:t>labourers</a:t>
          </a:r>
          <a:endParaRPr kumimoji="0" lang="en-US" altLang="en-US" sz="1800" b="1" i="0" u="none" strike="noStrike" cap="none" normalizeH="0" baseline="0" dirty="0">
            <a:ln>
              <a:noFill/>
            </a:ln>
            <a:solidFill>
              <a:schemeClr val="tx1"/>
            </a:solidFill>
            <a:effectLst/>
            <a:latin typeface="+mj-l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2100" b="0" i="0" u="none" strike="noStrike" cap="none" normalizeH="0" baseline="0" dirty="0">
            <a:ln>
              <a:noFill/>
            </a:ln>
            <a:solidFill>
              <a:schemeClr val="tx1"/>
            </a:solidFill>
            <a:effectLst/>
            <a:latin typeface="Comic Sans MS" panose="030F0702030302020204" pitchFamily="66" charset="0"/>
          </a:endParaRPr>
        </a:p>
      </dgm:t>
    </dgm:pt>
    <dgm:pt modelId="{6DE74F16-3188-4597-B8F1-7409DA113260}" type="parTrans" cxnId="{52C921F4-76F2-4FC9-ADA8-9E4ACAE4B36B}">
      <dgm:prSet/>
      <dgm:spPr/>
      <dgm:t>
        <a:bodyPr/>
        <a:lstStyle/>
        <a:p>
          <a:endParaRPr lang="en-NZ"/>
        </a:p>
      </dgm:t>
    </dgm:pt>
    <dgm:pt modelId="{5D3425F1-D2B2-499C-8AD7-C15E38D24831}" type="sibTrans" cxnId="{52C921F4-76F2-4FC9-ADA8-9E4ACAE4B36B}">
      <dgm:prSet/>
      <dgm:spPr/>
      <dgm:t>
        <a:bodyPr/>
        <a:lstStyle/>
        <a:p>
          <a:endParaRPr lang="en-NZ"/>
        </a:p>
      </dgm:t>
    </dgm:pt>
    <dgm:pt modelId="{D2B6D721-F472-47F5-A6C5-9DFDB994E08B}">
      <dgm:prSet custT="1"/>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ptos Display" panose="020B0004020202020204" pitchFamily="34" charset="0"/>
            </a:rPr>
            <a:t>Sinners and outcasts</a:t>
          </a:r>
        </a:p>
      </dgm:t>
    </dgm:pt>
    <dgm:pt modelId="{8854C221-5A8E-471D-968A-0E9955E42BE5}" type="parTrans" cxnId="{3EA5AF2B-B647-42C6-8793-B5D44DB6A775}">
      <dgm:prSet/>
      <dgm:spPr/>
      <dgm:t>
        <a:bodyPr/>
        <a:lstStyle/>
        <a:p>
          <a:endParaRPr lang="en-NZ"/>
        </a:p>
      </dgm:t>
    </dgm:pt>
    <dgm:pt modelId="{DC5EF39F-8FB3-49B0-9358-93929F7CB6CB}" type="sibTrans" cxnId="{3EA5AF2B-B647-42C6-8793-B5D44DB6A775}">
      <dgm:prSet/>
      <dgm:spPr/>
      <dgm:t>
        <a:bodyPr/>
        <a:lstStyle/>
        <a:p>
          <a:endParaRPr lang="en-NZ"/>
        </a:p>
      </dgm:t>
    </dgm:pt>
    <dgm:pt modelId="{CFDE9F4A-73A7-4026-AAF2-D6002E702E6C}" type="pres">
      <dgm:prSet presAssocID="{E2F4E7D3-B3C1-4590-AC2A-445C882A3C62}" presName="Name0" presStyleCnt="0">
        <dgm:presLayoutVars>
          <dgm:dir/>
          <dgm:animLvl val="lvl"/>
          <dgm:resizeHandles val="exact"/>
        </dgm:presLayoutVars>
      </dgm:prSet>
      <dgm:spPr/>
    </dgm:pt>
    <dgm:pt modelId="{C8AE63D8-AB70-43E3-89A9-A0B39A22B059}" type="pres">
      <dgm:prSet presAssocID="{C3632BBE-7401-4977-8602-E5EDD7E21F48}" presName="Name8" presStyleCnt="0"/>
      <dgm:spPr/>
    </dgm:pt>
    <dgm:pt modelId="{197EDDD3-E2A8-4919-959E-0FAF8AEEFC1C}" type="pres">
      <dgm:prSet presAssocID="{C3632BBE-7401-4977-8602-E5EDD7E21F48}" presName="level" presStyleLbl="node1" presStyleIdx="0" presStyleCnt="4" custScaleX="113958" custScaleY="87562">
        <dgm:presLayoutVars>
          <dgm:chMax val="1"/>
          <dgm:bulletEnabled val="1"/>
        </dgm:presLayoutVars>
      </dgm:prSet>
      <dgm:spPr/>
    </dgm:pt>
    <dgm:pt modelId="{3940278F-7691-42AE-814B-4EC7FFE386F1}" type="pres">
      <dgm:prSet presAssocID="{C3632BBE-7401-4977-8602-E5EDD7E21F48}" presName="levelTx" presStyleLbl="revTx" presStyleIdx="0" presStyleCnt="0">
        <dgm:presLayoutVars>
          <dgm:chMax val="1"/>
          <dgm:bulletEnabled val="1"/>
        </dgm:presLayoutVars>
      </dgm:prSet>
      <dgm:spPr/>
    </dgm:pt>
    <dgm:pt modelId="{C5287E50-6717-48F8-893C-148683C24E95}" type="pres">
      <dgm:prSet presAssocID="{4E10911B-47E2-42E7-9056-9F61821CC9D2}" presName="Name8" presStyleCnt="0"/>
      <dgm:spPr/>
    </dgm:pt>
    <dgm:pt modelId="{955F92F9-DA84-4B9B-BEE8-EDCEDB796338}" type="pres">
      <dgm:prSet presAssocID="{4E10911B-47E2-42E7-9056-9F61821CC9D2}" presName="level" presStyleLbl="node1" presStyleIdx="1" presStyleCnt="4" custScaleY="66228" custLinFactNeighborX="2773" custLinFactNeighborY="5326">
        <dgm:presLayoutVars>
          <dgm:chMax val="1"/>
          <dgm:bulletEnabled val="1"/>
        </dgm:presLayoutVars>
      </dgm:prSet>
      <dgm:spPr/>
    </dgm:pt>
    <dgm:pt modelId="{0F98A2B2-6E66-4583-A672-EEE39C070B97}" type="pres">
      <dgm:prSet presAssocID="{4E10911B-47E2-42E7-9056-9F61821CC9D2}" presName="levelTx" presStyleLbl="revTx" presStyleIdx="0" presStyleCnt="0">
        <dgm:presLayoutVars>
          <dgm:chMax val="1"/>
          <dgm:bulletEnabled val="1"/>
        </dgm:presLayoutVars>
      </dgm:prSet>
      <dgm:spPr/>
    </dgm:pt>
    <dgm:pt modelId="{86C1356E-3463-4AAA-BB7E-15E113578D52}" type="pres">
      <dgm:prSet presAssocID="{DF9FC492-88CB-4030-A155-5C4DD3B03080}" presName="Name8" presStyleCnt="0"/>
      <dgm:spPr/>
    </dgm:pt>
    <dgm:pt modelId="{2A2B3DDC-D60A-4A0C-833C-8E1F79E186CF}" type="pres">
      <dgm:prSet presAssocID="{DF9FC492-88CB-4030-A155-5C4DD3B03080}" presName="level" presStyleLbl="node1" presStyleIdx="2" presStyleCnt="4" custScaleY="195101" custLinFactNeighborX="284" custLinFactNeighborY="6219">
        <dgm:presLayoutVars>
          <dgm:chMax val="1"/>
          <dgm:bulletEnabled val="1"/>
        </dgm:presLayoutVars>
      </dgm:prSet>
      <dgm:spPr/>
    </dgm:pt>
    <dgm:pt modelId="{6403C4CB-4958-43BD-A905-423451F93EA3}" type="pres">
      <dgm:prSet presAssocID="{DF9FC492-88CB-4030-A155-5C4DD3B03080}" presName="levelTx" presStyleLbl="revTx" presStyleIdx="0" presStyleCnt="0">
        <dgm:presLayoutVars>
          <dgm:chMax val="1"/>
          <dgm:bulletEnabled val="1"/>
        </dgm:presLayoutVars>
      </dgm:prSet>
      <dgm:spPr/>
    </dgm:pt>
    <dgm:pt modelId="{015559F6-719C-4DAA-A144-40CB2DA2FFD4}" type="pres">
      <dgm:prSet presAssocID="{D2B6D721-F472-47F5-A6C5-9DFDB994E08B}" presName="Name8" presStyleCnt="0"/>
      <dgm:spPr/>
    </dgm:pt>
    <dgm:pt modelId="{EB57489D-E119-4908-B9F9-E1F5C69C8F47}" type="pres">
      <dgm:prSet presAssocID="{D2B6D721-F472-47F5-A6C5-9DFDB994E08B}" presName="level" presStyleLbl="node1" presStyleIdx="3" presStyleCnt="4">
        <dgm:presLayoutVars>
          <dgm:chMax val="1"/>
          <dgm:bulletEnabled val="1"/>
        </dgm:presLayoutVars>
      </dgm:prSet>
      <dgm:spPr/>
    </dgm:pt>
    <dgm:pt modelId="{82CC0E2D-D449-48C2-AA63-724910CF5898}" type="pres">
      <dgm:prSet presAssocID="{D2B6D721-F472-47F5-A6C5-9DFDB994E08B}" presName="levelTx" presStyleLbl="revTx" presStyleIdx="0" presStyleCnt="0">
        <dgm:presLayoutVars>
          <dgm:chMax val="1"/>
          <dgm:bulletEnabled val="1"/>
        </dgm:presLayoutVars>
      </dgm:prSet>
      <dgm:spPr/>
    </dgm:pt>
  </dgm:ptLst>
  <dgm:cxnLst>
    <dgm:cxn modelId="{7D2CDC28-BF33-42ED-ACF3-C1E42DE6C9AB}" type="presOf" srcId="{D2B6D721-F472-47F5-A6C5-9DFDB994E08B}" destId="{82CC0E2D-D449-48C2-AA63-724910CF5898}" srcOrd="1" destOrd="0" presId="urn:microsoft.com/office/officeart/2005/8/layout/pyramid1"/>
    <dgm:cxn modelId="{3EA5AF2B-B647-42C6-8793-B5D44DB6A775}" srcId="{E2F4E7D3-B3C1-4590-AC2A-445C882A3C62}" destId="{D2B6D721-F472-47F5-A6C5-9DFDB994E08B}" srcOrd="3" destOrd="0" parTransId="{8854C221-5A8E-471D-968A-0E9955E42BE5}" sibTransId="{DC5EF39F-8FB3-49B0-9358-93929F7CB6CB}"/>
    <dgm:cxn modelId="{ABF3752C-CB40-4782-9831-AB1F12FAB71E}" type="presOf" srcId="{DF9FC492-88CB-4030-A155-5C4DD3B03080}" destId="{2A2B3DDC-D60A-4A0C-833C-8E1F79E186CF}" srcOrd="0" destOrd="0" presId="urn:microsoft.com/office/officeart/2005/8/layout/pyramid1"/>
    <dgm:cxn modelId="{34BAE531-B91A-4B8C-B18E-D8ACE7C43A14}" srcId="{E2F4E7D3-B3C1-4590-AC2A-445C882A3C62}" destId="{4E10911B-47E2-42E7-9056-9F61821CC9D2}" srcOrd="1" destOrd="0" parTransId="{489B6B2A-F04E-40D7-A80B-E7842A3A569A}" sibTransId="{5755AF8F-E890-4E99-AA3E-3DB01AC0CFF0}"/>
    <dgm:cxn modelId="{F505E370-D5E7-4E8F-BD4A-78D2A952311A}" type="presOf" srcId="{C3632BBE-7401-4977-8602-E5EDD7E21F48}" destId="{197EDDD3-E2A8-4919-959E-0FAF8AEEFC1C}" srcOrd="0" destOrd="0" presId="urn:microsoft.com/office/officeart/2005/8/layout/pyramid1"/>
    <dgm:cxn modelId="{979A1571-111B-4815-B409-77D6A0DE7E64}" type="presOf" srcId="{DF9FC492-88CB-4030-A155-5C4DD3B03080}" destId="{6403C4CB-4958-43BD-A905-423451F93EA3}" srcOrd="1" destOrd="0" presId="urn:microsoft.com/office/officeart/2005/8/layout/pyramid1"/>
    <dgm:cxn modelId="{6059A677-5958-4670-A527-39A98DBB6C5D}" type="presOf" srcId="{4E10911B-47E2-42E7-9056-9F61821CC9D2}" destId="{0F98A2B2-6E66-4583-A672-EEE39C070B97}" srcOrd="1" destOrd="0" presId="urn:microsoft.com/office/officeart/2005/8/layout/pyramid1"/>
    <dgm:cxn modelId="{70FE8997-07FE-4EE0-8E87-544D0D6920CD}" type="presOf" srcId="{4E10911B-47E2-42E7-9056-9F61821CC9D2}" destId="{955F92F9-DA84-4B9B-BEE8-EDCEDB796338}" srcOrd="0" destOrd="0" presId="urn:microsoft.com/office/officeart/2005/8/layout/pyramid1"/>
    <dgm:cxn modelId="{F929959C-6FEF-45C4-96EA-92D113B4AC10}" srcId="{E2F4E7D3-B3C1-4590-AC2A-445C882A3C62}" destId="{C3632BBE-7401-4977-8602-E5EDD7E21F48}" srcOrd="0" destOrd="0" parTransId="{497B8C91-CF26-4C3D-BEE6-94DA682D140E}" sibTransId="{4059B36F-DC11-4DE7-BB43-0B4C54636983}"/>
    <dgm:cxn modelId="{16C7319D-C347-437E-AF6D-2BCF54395132}" type="presOf" srcId="{D2B6D721-F472-47F5-A6C5-9DFDB994E08B}" destId="{EB57489D-E119-4908-B9F9-E1F5C69C8F47}" srcOrd="0" destOrd="0" presId="urn:microsoft.com/office/officeart/2005/8/layout/pyramid1"/>
    <dgm:cxn modelId="{779397CC-B96B-441A-B51D-514534BB9BEC}" type="presOf" srcId="{C3632BBE-7401-4977-8602-E5EDD7E21F48}" destId="{3940278F-7691-42AE-814B-4EC7FFE386F1}" srcOrd="1" destOrd="0" presId="urn:microsoft.com/office/officeart/2005/8/layout/pyramid1"/>
    <dgm:cxn modelId="{52C921F4-76F2-4FC9-ADA8-9E4ACAE4B36B}" srcId="{E2F4E7D3-B3C1-4590-AC2A-445C882A3C62}" destId="{DF9FC492-88CB-4030-A155-5C4DD3B03080}" srcOrd="2" destOrd="0" parTransId="{6DE74F16-3188-4597-B8F1-7409DA113260}" sibTransId="{5D3425F1-D2B2-499C-8AD7-C15E38D24831}"/>
    <dgm:cxn modelId="{2820ECF9-E129-4D83-98F5-C0071270C181}" type="presOf" srcId="{E2F4E7D3-B3C1-4590-AC2A-445C882A3C62}" destId="{CFDE9F4A-73A7-4026-AAF2-D6002E702E6C}" srcOrd="0" destOrd="0" presId="urn:microsoft.com/office/officeart/2005/8/layout/pyramid1"/>
    <dgm:cxn modelId="{DD78DFA6-C68E-4503-8475-1C345014496E}" type="presParOf" srcId="{CFDE9F4A-73A7-4026-AAF2-D6002E702E6C}" destId="{C8AE63D8-AB70-43E3-89A9-A0B39A22B059}" srcOrd="0" destOrd="0" presId="urn:microsoft.com/office/officeart/2005/8/layout/pyramid1"/>
    <dgm:cxn modelId="{F5AD1CE3-85D9-4CF0-9F77-3FF03347AEE2}" type="presParOf" srcId="{C8AE63D8-AB70-43E3-89A9-A0B39A22B059}" destId="{197EDDD3-E2A8-4919-959E-0FAF8AEEFC1C}" srcOrd="0" destOrd="0" presId="urn:microsoft.com/office/officeart/2005/8/layout/pyramid1"/>
    <dgm:cxn modelId="{D30D05FE-731E-44CE-9310-C412869B83AF}" type="presParOf" srcId="{C8AE63D8-AB70-43E3-89A9-A0B39A22B059}" destId="{3940278F-7691-42AE-814B-4EC7FFE386F1}" srcOrd="1" destOrd="0" presId="urn:microsoft.com/office/officeart/2005/8/layout/pyramid1"/>
    <dgm:cxn modelId="{98EB4928-31DC-435E-8B90-86083F9A46D9}" type="presParOf" srcId="{CFDE9F4A-73A7-4026-AAF2-D6002E702E6C}" destId="{C5287E50-6717-48F8-893C-148683C24E95}" srcOrd="1" destOrd="0" presId="urn:microsoft.com/office/officeart/2005/8/layout/pyramid1"/>
    <dgm:cxn modelId="{6909EC39-591F-43BA-AB42-38A09348CEAB}" type="presParOf" srcId="{C5287E50-6717-48F8-893C-148683C24E95}" destId="{955F92F9-DA84-4B9B-BEE8-EDCEDB796338}" srcOrd="0" destOrd="0" presId="urn:microsoft.com/office/officeart/2005/8/layout/pyramid1"/>
    <dgm:cxn modelId="{3C01EC43-1484-47BE-9D8D-B2AA54D2A9FD}" type="presParOf" srcId="{C5287E50-6717-48F8-893C-148683C24E95}" destId="{0F98A2B2-6E66-4583-A672-EEE39C070B97}" srcOrd="1" destOrd="0" presId="urn:microsoft.com/office/officeart/2005/8/layout/pyramid1"/>
    <dgm:cxn modelId="{094409C6-A519-42A7-B1FE-95433676A71C}" type="presParOf" srcId="{CFDE9F4A-73A7-4026-AAF2-D6002E702E6C}" destId="{86C1356E-3463-4AAA-BB7E-15E113578D52}" srcOrd="2" destOrd="0" presId="urn:microsoft.com/office/officeart/2005/8/layout/pyramid1"/>
    <dgm:cxn modelId="{DC126B19-0E03-4B7A-9A39-7E797FDCD934}" type="presParOf" srcId="{86C1356E-3463-4AAA-BB7E-15E113578D52}" destId="{2A2B3DDC-D60A-4A0C-833C-8E1F79E186CF}" srcOrd="0" destOrd="0" presId="urn:microsoft.com/office/officeart/2005/8/layout/pyramid1"/>
    <dgm:cxn modelId="{F08E34D7-B196-45EE-9ACF-01BE59A5779E}" type="presParOf" srcId="{86C1356E-3463-4AAA-BB7E-15E113578D52}" destId="{6403C4CB-4958-43BD-A905-423451F93EA3}" srcOrd="1" destOrd="0" presId="urn:microsoft.com/office/officeart/2005/8/layout/pyramid1"/>
    <dgm:cxn modelId="{E3E33C56-59AD-4F47-BC7E-9BBC37B7875B}" type="presParOf" srcId="{CFDE9F4A-73A7-4026-AAF2-D6002E702E6C}" destId="{015559F6-719C-4DAA-A144-40CB2DA2FFD4}" srcOrd="3" destOrd="0" presId="urn:microsoft.com/office/officeart/2005/8/layout/pyramid1"/>
    <dgm:cxn modelId="{243F5194-8B2C-44FD-BFB2-FD248D241910}" type="presParOf" srcId="{015559F6-719C-4DAA-A144-40CB2DA2FFD4}" destId="{EB57489D-E119-4908-B9F9-E1F5C69C8F47}" srcOrd="0" destOrd="0" presId="urn:microsoft.com/office/officeart/2005/8/layout/pyramid1"/>
    <dgm:cxn modelId="{A81D17FC-0550-4412-8B1F-53CB3ACDFE68}" type="presParOf" srcId="{015559F6-719C-4DAA-A144-40CB2DA2FFD4}" destId="{82CC0E2D-D449-48C2-AA63-724910CF5898}"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7EDDD3-E2A8-4919-959E-0FAF8AEEFC1C}">
      <dsp:nvSpPr>
        <dsp:cNvPr id="0" name=""/>
        <dsp:cNvSpPr/>
      </dsp:nvSpPr>
      <dsp:spPr>
        <a:xfrm>
          <a:off x="2029706" y="0"/>
          <a:ext cx="1160286" cy="1267899"/>
        </a:xfrm>
        <a:prstGeom prst="trapezoid">
          <a:avLst>
            <a:gd name="adj" fmla="val 43876"/>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kern="1200" cap="none" normalizeH="0" baseline="0" dirty="0">
              <a:ln>
                <a:noFill/>
              </a:ln>
              <a:solidFill>
                <a:schemeClr val="tx1"/>
              </a:solidFill>
              <a:effectLst/>
              <a:latin typeface="+mj-lt"/>
            </a:rPr>
            <a:t>Roman  authorities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kern="1200" cap="none" normalizeH="0" baseline="0" dirty="0">
              <a:ln>
                <a:noFill/>
              </a:ln>
              <a:solidFill>
                <a:schemeClr val="tx1"/>
              </a:solidFill>
              <a:effectLst/>
              <a:latin typeface="+mj-lt"/>
            </a:rPr>
            <a:t>Priestly class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kern="1200" cap="none" normalizeH="0" baseline="0" dirty="0">
              <a:ln>
                <a:noFill/>
              </a:ln>
              <a:solidFill>
                <a:schemeClr val="tx1"/>
              </a:solidFill>
              <a:effectLst/>
              <a:latin typeface="+mj-lt"/>
            </a:rPr>
            <a:t>Sadducees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kern="1200" cap="none" normalizeH="0" baseline="0" dirty="0">
              <a:ln>
                <a:noFill/>
              </a:ln>
              <a:solidFill>
                <a:schemeClr val="tx1"/>
              </a:solidFill>
              <a:effectLst/>
              <a:latin typeface="+mj-lt"/>
            </a:rPr>
            <a:t>Managers and bailiffs of above</a:t>
          </a:r>
        </a:p>
      </dsp:txBody>
      <dsp:txXfrm>
        <a:off x="2029706" y="0"/>
        <a:ext cx="1160286" cy="1267899"/>
      </dsp:txXfrm>
    </dsp:sp>
    <dsp:sp modelId="{955F92F9-DA84-4B9B-BEE8-EDCEDB796338}">
      <dsp:nvSpPr>
        <dsp:cNvPr id="0" name=""/>
        <dsp:cNvSpPr/>
      </dsp:nvSpPr>
      <dsp:spPr>
        <a:xfrm>
          <a:off x="1765304" y="1345020"/>
          <a:ext cx="1788268" cy="958982"/>
        </a:xfrm>
        <a:prstGeom prst="trapezoid">
          <a:avLst>
            <a:gd name="adj" fmla="val 40152"/>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kern="1200" cap="none" normalizeH="0" baseline="0" dirty="0">
              <a:ln>
                <a:noFill/>
              </a:ln>
              <a:solidFill>
                <a:schemeClr val="tx1"/>
              </a:solidFill>
              <a:effectLst/>
              <a:latin typeface="+mj-lt"/>
            </a:rPr>
            <a:t>Scribes and Pharisees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kern="1200" cap="none" normalizeH="0" baseline="0" dirty="0">
              <a:ln>
                <a:noFill/>
              </a:ln>
              <a:solidFill>
                <a:schemeClr val="tx1"/>
              </a:solidFill>
              <a:effectLst/>
              <a:latin typeface="+mj-lt"/>
            </a:rPr>
            <a:t>Small landowners</a:t>
          </a:r>
        </a:p>
      </dsp:txBody>
      <dsp:txXfrm>
        <a:off x="2078251" y="1345020"/>
        <a:ext cx="1162374" cy="958982"/>
      </dsp:txXfrm>
    </dsp:sp>
    <dsp:sp modelId="{2A2B3DDC-D60A-4A0C-833C-8E1F79E186CF}">
      <dsp:nvSpPr>
        <dsp:cNvPr id="0" name=""/>
        <dsp:cNvSpPr/>
      </dsp:nvSpPr>
      <dsp:spPr>
        <a:xfrm>
          <a:off x="592921" y="2316933"/>
          <a:ext cx="4056901" cy="2825066"/>
        </a:xfrm>
        <a:prstGeom prst="trapezoid">
          <a:avLst>
            <a:gd name="adj" fmla="val 40152"/>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1" i="0" u="none" strike="noStrike" kern="1200" cap="none" normalizeH="0" baseline="0" dirty="0">
            <a:ln>
              <a:noFill/>
            </a:ln>
            <a:solidFill>
              <a:schemeClr val="tx1"/>
            </a:solidFill>
            <a:effectLst/>
            <a:latin typeface="+mj-l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1" i="0" u="none" strike="noStrike" kern="1200" cap="none" normalizeH="0" baseline="0" dirty="0">
            <a:ln>
              <a:noFill/>
            </a:ln>
            <a:solidFill>
              <a:schemeClr val="tx1"/>
            </a:solidFill>
            <a:effectLst/>
            <a:latin typeface="+mj-l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1" i="0" u="none" strike="noStrike" kern="1200" cap="none" normalizeH="0" baseline="0" dirty="0">
            <a:ln>
              <a:noFill/>
            </a:ln>
            <a:solidFill>
              <a:schemeClr val="tx1"/>
            </a:solidFill>
            <a:effectLst/>
            <a:latin typeface="+mj-l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1" i="0" u="none" strike="noStrike" kern="1200" cap="none" normalizeH="0" baseline="0" dirty="0">
            <a:ln>
              <a:noFill/>
            </a:ln>
            <a:solidFill>
              <a:schemeClr val="tx1"/>
            </a:solidFill>
            <a:effectLst/>
            <a:latin typeface="+mj-l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kern="1200" cap="none" normalizeH="0" baseline="0" dirty="0">
              <a:ln>
                <a:noFill/>
              </a:ln>
              <a:solidFill>
                <a:schemeClr val="tx1"/>
              </a:solidFill>
              <a:effectLst/>
              <a:latin typeface="+mj-lt"/>
            </a:rPr>
            <a:t>Village artisans and Peasants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kern="1200" cap="none" normalizeH="0" baseline="0" dirty="0">
              <a:ln>
                <a:noFill/>
              </a:ln>
              <a:solidFill>
                <a:schemeClr val="tx1"/>
              </a:solidFill>
              <a:effectLst/>
              <a:latin typeface="+mj-lt"/>
            </a:rPr>
            <a:t>Landless </a:t>
          </a:r>
          <a:r>
            <a:rPr kumimoji="0" lang="en-US" altLang="en-US" sz="1800" b="1" i="0" u="none" strike="noStrike" kern="1200" cap="none" normalizeH="0" baseline="0" dirty="0" err="1">
              <a:ln>
                <a:noFill/>
              </a:ln>
              <a:solidFill>
                <a:schemeClr val="tx1"/>
              </a:solidFill>
              <a:effectLst/>
              <a:latin typeface="+mj-lt"/>
            </a:rPr>
            <a:t>labourers</a:t>
          </a:r>
          <a:endParaRPr kumimoji="0" lang="en-US" altLang="en-US" sz="1800" b="1" i="0" u="none" strike="noStrike" kern="1200" cap="none" normalizeH="0" baseline="0" dirty="0">
            <a:ln>
              <a:noFill/>
            </a:ln>
            <a:solidFill>
              <a:schemeClr val="tx1"/>
            </a:solidFill>
            <a:effectLst/>
            <a:latin typeface="+mj-l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2100" b="0" i="0" u="none" strike="noStrike" kern="1200" cap="none" normalizeH="0" baseline="0" dirty="0">
            <a:ln>
              <a:noFill/>
            </a:ln>
            <a:solidFill>
              <a:schemeClr val="tx1"/>
            </a:solidFill>
            <a:effectLst/>
            <a:latin typeface="Comic Sans MS" panose="030F0702030302020204" pitchFamily="66" charset="0"/>
          </a:endParaRPr>
        </a:p>
      </dsp:txBody>
      <dsp:txXfrm>
        <a:off x="1302878" y="2316933"/>
        <a:ext cx="2636985" cy="2825066"/>
      </dsp:txXfrm>
    </dsp:sp>
    <dsp:sp modelId="{EB57489D-E119-4908-B9F9-E1F5C69C8F47}">
      <dsp:nvSpPr>
        <dsp:cNvPr id="0" name=""/>
        <dsp:cNvSpPr/>
      </dsp:nvSpPr>
      <dsp:spPr>
        <a:xfrm>
          <a:off x="0" y="5051949"/>
          <a:ext cx="5219700" cy="1448002"/>
        </a:xfrm>
        <a:prstGeom prst="trapezoid">
          <a:avLst>
            <a:gd name="adj" fmla="val 40152"/>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kern="1200" cap="none" normalizeH="0" baseline="0" dirty="0">
              <a:ln>
                <a:noFill/>
              </a:ln>
              <a:solidFill>
                <a:schemeClr val="tx1"/>
              </a:solidFill>
              <a:effectLst/>
              <a:latin typeface="Aptos Display" panose="020B0004020202020204" pitchFamily="34" charset="0"/>
            </a:rPr>
            <a:t>Sinners and outcasts</a:t>
          </a:r>
        </a:p>
      </dsp:txBody>
      <dsp:txXfrm>
        <a:off x="913447" y="5051949"/>
        <a:ext cx="3392805" cy="1448002"/>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7C4CBC8F-68F8-4ED4-823A-AFF5C8C9FA96}" type="datetimeFigureOut">
              <a:rPr lang="en-NZ" smtClean="0"/>
              <a:t>14/05/2025</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19E90F11-7DD7-4FFF-A89B-9E0C2F55C30E}" type="slidenum">
              <a:rPr lang="en-NZ" smtClean="0"/>
              <a:t>‹#›</a:t>
            </a:fld>
            <a:endParaRPr lang="en-NZ"/>
          </a:p>
        </p:txBody>
      </p:sp>
    </p:spTree>
    <p:extLst>
      <p:ext uri="{BB962C8B-B14F-4D97-AF65-F5344CB8AC3E}">
        <p14:creationId xmlns:p14="http://schemas.microsoft.com/office/powerpoint/2010/main" val="2081226433"/>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4CBC8F-68F8-4ED4-823A-AFF5C8C9FA96}" type="datetimeFigureOut">
              <a:rPr lang="en-NZ" smtClean="0"/>
              <a:t>14/05/2025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19E90F11-7DD7-4FFF-A89B-9E0C2F55C30E}" type="slidenum">
              <a:rPr lang="en-NZ" smtClean="0"/>
              <a:t>‹#›</a:t>
            </a:fld>
            <a:endParaRPr lang="en-NZ"/>
          </a:p>
        </p:txBody>
      </p:sp>
    </p:spTree>
    <p:extLst>
      <p:ext uri="{BB962C8B-B14F-4D97-AF65-F5344CB8AC3E}">
        <p14:creationId xmlns:p14="http://schemas.microsoft.com/office/powerpoint/2010/main" val="1105536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4CBC8F-68F8-4ED4-823A-AFF5C8C9FA96}" type="datetimeFigureOut">
              <a:rPr lang="en-NZ" smtClean="0"/>
              <a:t>14/05/2025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19E90F11-7DD7-4FFF-A89B-9E0C2F55C30E}" type="slidenum">
              <a:rPr lang="en-NZ" smtClean="0"/>
              <a:t>‹#›</a:t>
            </a:fld>
            <a:endParaRPr lang="en-NZ"/>
          </a:p>
        </p:txBody>
      </p:sp>
    </p:spTree>
    <p:extLst>
      <p:ext uri="{BB962C8B-B14F-4D97-AF65-F5344CB8AC3E}">
        <p14:creationId xmlns:p14="http://schemas.microsoft.com/office/powerpoint/2010/main" val="3117705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914400" y="609600"/>
            <a:ext cx="10363200" cy="5486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3" name="Rectangle 4">
            <a:extLst>
              <a:ext uri="{FF2B5EF4-FFF2-40B4-BE49-F238E27FC236}">
                <a16:creationId xmlns:a16="http://schemas.microsoft.com/office/drawing/2014/main" id="{F5A4E912-23AB-4EB3-9B17-DD3FEFA223AD}"/>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90F51E88-36B4-43D3-9DD1-CEBCC2F12FB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C6AE0369-29A8-432B-BA0E-5869E4439118}"/>
              </a:ext>
            </a:extLst>
          </p:cNvPr>
          <p:cNvSpPr>
            <a:spLocks noGrp="1" noChangeArrowheads="1"/>
          </p:cNvSpPr>
          <p:nvPr>
            <p:ph type="sldNum" sz="quarter" idx="12"/>
          </p:nvPr>
        </p:nvSpPr>
        <p:spPr>
          <a:ln/>
        </p:spPr>
        <p:txBody>
          <a:bodyPr/>
          <a:lstStyle>
            <a:lvl1pPr>
              <a:defRPr/>
            </a:lvl1pPr>
          </a:lstStyle>
          <a:p>
            <a:fld id="{F3A3217B-1EF0-44F5-8119-7B0BF02A5C0A}" type="slidenum">
              <a:rPr lang="en-US" altLang="en-US"/>
              <a:pPr/>
              <a:t>‹#›</a:t>
            </a:fld>
            <a:endParaRPr lang="en-US" altLang="en-US"/>
          </a:p>
        </p:txBody>
      </p:sp>
    </p:spTree>
    <p:extLst>
      <p:ext uri="{BB962C8B-B14F-4D97-AF65-F5344CB8AC3E}">
        <p14:creationId xmlns:p14="http://schemas.microsoft.com/office/powerpoint/2010/main" val="2107987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C4CBC8F-68F8-4ED4-823A-AFF5C8C9FA96}" type="datetimeFigureOut">
              <a:rPr lang="en-NZ" smtClean="0"/>
              <a:t>14/05/2025</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19E90F11-7DD7-4FFF-A89B-9E0C2F55C30E}" type="slidenum">
              <a:rPr lang="en-NZ" smtClean="0"/>
              <a:t>‹#›</a:t>
            </a:fld>
            <a:endParaRPr lang="en-NZ"/>
          </a:p>
        </p:txBody>
      </p:sp>
    </p:spTree>
    <p:extLst>
      <p:ext uri="{BB962C8B-B14F-4D97-AF65-F5344CB8AC3E}">
        <p14:creationId xmlns:p14="http://schemas.microsoft.com/office/powerpoint/2010/main" val="395773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7C4CBC8F-68F8-4ED4-823A-AFF5C8C9FA96}" type="datetimeFigureOut">
              <a:rPr lang="en-NZ" smtClean="0"/>
              <a:t>14/05/2025</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19E90F11-7DD7-4FFF-A89B-9E0C2F55C30E}" type="slidenum">
              <a:rPr lang="en-NZ" smtClean="0"/>
              <a:t>‹#›</a:t>
            </a:fld>
            <a:endParaRPr lang="en-NZ"/>
          </a:p>
        </p:txBody>
      </p:sp>
    </p:spTree>
    <p:extLst>
      <p:ext uri="{BB962C8B-B14F-4D97-AF65-F5344CB8AC3E}">
        <p14:creationId xmlns:p14="http://schemas.microsoft.com/office/powerpoint/2010/main" val="106699639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7C4CBC8F-68F8-4ED4-823A-AFF5C8C9FA96}" type="datetimeFigureOut">
              <a:rPr lang="en-NZ" smtClean="0"/>
              <a:t>14/05/2025</a:t>
            </a:fld>
            <a:endParaRPr lang="en-NZ"/>
          </a:p>
        </p:txBody>
      </p:sp>
      <p:sp>
        <p:nvSpPr>
          <p:cNvPr id="9" name="Footer Placeholder 8"/>
          <p:cNvSpPr>
            <a:spLocks noGrp="1"/>
          </p:cNvSpPr>
          <p:nvPr>
            <p:ph type="ftr" sz="quarter" idx="11"/>
          </p:nvPr>
        </p:nvSpPr>
        <p:spPr/>
        <p:txBody>
          <a:bodyPr/>
          <a:lstStyle/>
          <a:p>
            <a:endParaRPr lang="en-NZ"/>
          </a:p>
        </p:txBody>
      </p:sp>
      <p:sp>
        <p:nvSpPr>
          <p:cNvPr id="10" name="Slide Number Placeholder 9"/>
          <p:cNvSpPr>
            <a:spLocks noGrp="1"/>
          </p:cNvSpPr>
          <p:nvPr>
            <p:ph type="sldNum" sz="quarter" idx="12"/>
          </p:nvPr>
        </p:nvSpPr>
        <p:spPr/>
        <p:txBody>
          <a:bodyPr/>
          <a:lstStyle/>
          <a:p>
            <a:fld id="{19E90F11-7DD7-4FFF-A89B-9E0C2F55C30E}" type="slidenum">
              <a:rPr lang="en-NZ" smtClean="0"/>
              <a:t>‹#›</a:t>
            </a:fld>
            <a:endParaRPr lang="en-NZ"/>
          </a:p>
        </p:txBody>
      </p:sp>
    </p:spTree>
    <p:extLst>
      <p:ext uri="{BB962C8B-B14F-4D97-AF65-F5344CB8AC3E}">
        <p14:creationId xmlns:p14="http://schemas.microsoft.com/office/powerpoint/2010/main" val="3673136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7C4CBC8F-68F8-4ED4-823A-AFF5C8C9FA96}" type="datetimeFigureOut">
              <a:rPr lang="en-NZ" smtClean="0"/>
              <a:t>14/05/2025</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19E90F11-7DD7-4FFF-A89B-9E0C2F55C30E}" type="slidenum">
              <a:rPr lang="en-NZ" smtClean="0"/>
              <a:t>‹#›</a:t>
            </a:fld>
            <a:endParaRPr lang="en-NZ"/>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720303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C4CBC8F-68F8-4ED4-823A-AFF5C8C9FA96}" type="datetimeFigureOut">
              <a:rPr lang="en-NZ" smtClean="0"/>
              <a:t>14/05/2025</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19E90F11-7DD7-4FFF-A89B-9E0C2F55C30E}" type="slidenum">
              <a:rPr lang="en-NZ" smtClean="0"/>
              <a:t>‹#›</a:t>
            </a:fld>
            <a:endParaRPr lang="en-NZ"/>
          </a:p>
        </p:txBody>
      </p:sp>
    </p:spTree>
    <p:extLst>
      <p:ext uri="{BB962C8B-B14F-4D97-AF65-F5344CB8AC3E}">
        <p14:creationId xmlns:p14="http://schemas.microsoft.com/office/powerpoint/2010/main" val="4067945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4CBC8F-68F8-4ED4-823A-AFF5C8C9FA96}" type="datetimeFigureOut">
              <a:rPr lang="en-NZ" smtClean="0"/>
              <a:t>14/05/2025</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19E90F11-7DD7-4FFF-A89B-9E0C2F55C30E}" type="slidenum">
              <a:rPr lang="en-NZ" smtClean="0"/>
              <a:t>‹#›</a:t>
            </a:fld>
            <a:endParaRPr lang="en-NZ"/>
          </a:p>
        </p:txBody>
      </p:sp>
    </p:spTree>
    <p:extLst>
      <p:ext uri="{BB962C8B-B14F-4D97-AF65-F5344CB8AC3E}">
        <p14:creationId xmlns:p14="http://schemas.microsoft.com/office/powerpoint/2010/main" val="534618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7C4CBC8F-68F8-4ED4-823A-AFF5C8C9FA96}" type="datetimeFigureOut">
              <a:rPr lang="en-NZ" smtClean="0"/>
              <a:t>14/05/2025</a:t>
            </a:fld>
            <a:endParaRPr lang="en-NZ"/>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NZ"/>
          </a:p>
        </p:txBody>
      </p:sp>
      <p:sp>
        <p:nvSpPr>
          <p:cNvPr id="11" name="Slide Number Placeholder 10"/>
          <p:cNvSpPr>
            <a:spLocks noGrp="1"/>
          </p:cNvSpPr>
          <p:nvPr>
            <p:ph type="sldNum" sz="quarter" idx="12"/>
          </p:nvPr>
        </p:nvSpPr>
        <p:spPr/>
        <p:txBody>
          <a:bodyPr/>
          <a:lstStyle/>
          <a:p>
            <a:fld id="{19E90F11-7DD7-4FFF-A89B-9E0C2F55C30E}" type="slidenum">
              <a:rPr lang="en-NZ" smtClean="0"/>
              <a:t>‹#›</a:t>
            </a:fld>
            <a:endParaRPr lang="en-NZ"/>
          </a:p>
        </p:txBody>
      </p:sp>
    </p:spTree>
    <p:extLst>
      <p:ext uri="{BB962C8B-B14F-4D97-AF65-F5344CB8AC3E}">
        <p14:creationId xmlns:p14="http://schemas.microsoft.com/office/powerpoint/2010/main" val="1656493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7C4CBC8F-68F8-4ED4-823A-AFF5C8C9FA96}" type="datetimeFigureOut">
              <a:rPr lang="en-NZ" smtClean="0"/>
              <a:t>14/05/2025</a:t>
            </a:fld>
            <a:endParaRPr lang="en-NZ"/>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NZ"/>
          </a:p>
        </p:txBody>
      </p:sp>
      <p:sp>
        <p:nvSpPr>
          <p:cNvPr id="10" name="Slide Number Placeholder 9"/>
          <p:cNvSpPr>
            <a:spLocks noGrp="1"/>
          </p:cNvSpPr>
          <p:nvPr>
            <p:ph type="sldNum" sz="quarter" idx="12"/>
          </p:nvPr>
        </p:nvSpPr>
        <p:spPr/>
        <p:txBody>
          <a:bodyPr/>
          <a:lstStyle/>
          <a:p>
            <a:fld id="{19E90F11-7DD7-4FFF-A89B-9E0C2F55C30E}" type="slidenum">
              <a:rPr lang="en-NZ" smtClean="0"/>
              <a:t>‹#›</a:t>
            </a:fld>
            <a:endParaRPr lang="en-NZ"/>
          </a:p>
        </p:txBody>
      </p:sp>
    </p:spTree>
    <p:extLst>
      <p:ext uri="{BB962C8B-B14F-4D97-AF65-F5344CB8AC3E}">
        <p14:creationId xmlns:p14="http://schemas.microsoft.com/office/powerpoint/2010/main" val="394504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7C4CBC8F-68F8-4ED4-823A-AFF5C8C9FA96}" type="datetimeFigureOut">
              <a:rPr lang="en-NZ" smtClean="0"/>
              <a:t>14/05/2025</a:t>
            </a:fld>
            <a:endParaRPr lang="en-NZ"/>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NZ"/>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19E90F11-7DD7-4FFF-A89B-9E0C2F55C30E}" type="slidenum">
              <a:rPr lang="en-NZ" smtClean="0"/>
              <a:t>‹#›</a:t>
            </a:fld>
            <a:endParaRPr lang="en-NZ"/>
          </a:p>
        </p:txBody>
      </p:sp>
    </p:spTree>
    <p:extLst>
      <p:ext uri="{BB962C8B-B14F-4D97-AF65-F5344CB8AC3E}">
        <p14:creationId xmlns:p14="http://schemas.microsoft.com/office/powerpoint/2010/main" val="333298054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7030A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08217-5E32-0947-87B5-1A83BFF4C220}"/>
              </a:ext>
            </a:extLst>
          </p:cNvPr>
          <p:cNvSpPr>
            <a:spLocks noGrp="1"/>
          </p:cNvSpPr>
          <p:nvPr>
            <p:ph type="ctrTitle"/>
          </p:nvPr>
        </p:nvSpPr>
        <p:spPr>
          <a:xfrm>
            <a:off x="-1" y="239487"/>
            <a:ext cx="12052453" cy="1633380"/>
          </a:xfrm>
        </p:spPr>
        <p:txBody>
          <a:bodyPr>
            <a:normAutofit fontScale="90000"/>
          </a:bodyPr>
          <a:lstStyle/>
          <a:p>
            <a:r>
              <a:rPr lang="en-NZ" b="1" dirty="0"/>
              <a:t>Living Our three vows of poverty, chastity and obedience in an environmentally threatened world</a:t>
            </a:r>
          </a:p>
        </p:txBody>
      </p:sp>
      <p:pic>
        <p:nvPicPr>
          <p:cNvPr id="1026" name="Picture 2" descr="The day the world changed concept Half drought and half abundance tree standing landscape background environmental damage stock pictures, royalty-free photos &amp; images">
            <a:extLst>
              <a:ext uri="{FF2B5EF4-FFF2-40B4-BE49-F238E27FC236}">
                <a16:creationId xmlns:a16="http://schemas.microsoft.com/office/drawing/2014/main" id="{F12FF2B8-4D77-C033-11D8-393115AD52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11575" y="2054639"/>
            <a:ext cx="5829300" cy="36480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37539628-7C0E-C9AC-3378-95F9266B5D1B}"/>
              </a:ext>
            </a:extLst>
          </p:cNvPr>
          <p:cNvSpPr txBox="1"/>
          <p:nvPr/>
        </p:nvSpPr>
        <p:spPr>
          <a:xfrm>
            <a:off x="255555" y="5884486"/>
            <a:ext cx="11680890" cy="523220"/>
          </a:xfrm>
          <a:prstGeom prst="rect">
            <a:avLst/>
          </a:prstGeom>
          <a:noFill/>
        </p:spPr>
        <p:txBody>
          <a:bodyPr wrap="none" rtlCol="0">
            <a:spAutoFit/>
          </a:bodyPr>
          <a:lstStyle/>
          <a:p>
            <a:r>
              <a:rPr lang="en-NZ" sz="2800" b="1" dirty="0">
                <a:solidFill>
                  <a:schemeClr val="bg1"/>
                </a:solidFill>
              </a:rPr>
              <a:t>Is the way we live today in our province good or bad for Planet Earth?</a:t>
            </a:r>
          </a:p>
        </p:txBody>
      </p:sp>
    </p:spTree>
    <p:extLst>
      <p:ext uri="{BB962C8B-B14F-4D97-AF65-F5344CB8AC3E}">
        <p14:creationId xmlns:p14="http://schemas.microsoft.com/office/powerpoint/2010/main" val="41526500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CBDB1-1A34-06B7-0317-81A2D53F6FB5}"/>
              </a:ext>
            </a:extLst>
          </p:cNvPr>
          <p:cNvSpPr>
            <a:spLocks noGrp="1"/>
          </p:cNvSpPr>
          <p:nvPr>
            <p:ph type="title"/>
          </p:nvPr>
        </p:nvSpPr>
        <p:spPr>
          <a:xfrm>
            <a:off x="669303" y="238828"/>
            <a:ext cx="11095349" cy="741560"/>
          </a:xfrm>
        </p:spPr>
        <p:txBody>
          <a:bodyPr>
            <a:normAutofit fontScale="90000"/>
          </a:bodyPr>
          <a:lstStyle/>
          <a:p>
            <a:r>
              <a:rPr lang="en-NZ" b="1" dirty="0"/>
              <a:t>What about our vow of chastity?</a:t>
            </a:r>
          </a:p>
        </p:txBody>
      </p:sp>
      <p:sp>
        <p:nvSpPr>
          <p:cNvPr id="3" name="Content Placeholder 2">
            <a:extLst>
              <a:ext uri="{FF2B5EF4-FFF2-40B4-BE49-F238E27FC236}">
                <a16:creationId xmlns:a16="http://schemas.microsoft.com/office/drawing/2014/main" id="{AF130241-2B3F-EF7A-E287-87CF0DACAC37}"/>
              </a:ext>
            </a:extLst>
          </p:cNvPr>
          <p:cNvSpPr>
            <a:spLocks noGrp="1"/>
          </p:cNvSpPr>
          <p:nvPr>
            <p:ph idx="1"/>
          </p:nvPr>
        </p:nvSpPr>
        <p:spPr>
          <a:xfrm>
            <a:off x="669303" y="1366888"/>
            <a:ext cx="11095349" cy="5147034"/>
          </a:xfrm>
        </p:spPr>
        <p:txBody>
          <a:bodyPr>
            <a:normAutofit lnSpcReduction="10000"/>
          </a:bodyPr>
          <a:lstStyle/>
          <a:p>
            <a:pPr marL="0" indent="0">
              <a:buNone/>
            </a:pPr>
            <a:r>
              <a:rPr lang="en-NZ" sz="2400" b="1" dirty="0"/>
              <a:t>Virginity was esteemed in the Jewish religion, but virginity was not seen as a life-long commitment for Jewish women </a:t>
            </a:r>
          </a:p>
          <a:p>
            <a:pPr marL="0" indent="0">
              <a:buNone/>
            </a:pPr>
            <a:endParaRPr lang="en-NZ" sz="2400" b="1" dirty="0"/>
          </a:p>
          <a:p>
            <a:pPr marL="0" indent="0">
              <a:buNone/>
            </a:pPr>
            <a:r>
              <a:rPr lang="en-NZ" sz="2400" b="1" dirty="0"/>
              <a:t>Jewish people believed in the importance of marriage, and wanted plenty of children (see Psalm 123:8, “your children like olive plants around your table”)</a:t>
            </a:r>
          </a:p>
          <a:p>
            <a:pPr marL="0" indent="0">
              <a:buNone/>
            </a:pPr>
            <a:endParaRPr lang="en-NZ" sz="2400" b="1" dirty="0"/>
          </a:p>
          <a:p>
            <a:pPr marL="0" indent="0">
              <a:buNone/>
            </a:pPr>
            <a:r>
              <a:rPr lang="en-NZ" sz="2400" b="1" dirty="0"/>
              <a:t>Jewish religious practice insisted that women be virgins until they married</a:t>
            </a:r>
          </a:p>
          <a:p>
            <a:pPr marL="0" indent="0">
              <a:buNone/>
            </a:pPr>
            <a:endParaRPr lang="en-NZ" sz="2400" b="1" dirty="0"/>
          </a:p>
          <a:p>
            <a:pPr marL="0" indent="0">
              <a:buNone/>
            </a:pPr>
            <a:r>
              <a:rPr lang="en-NZ" sz="2400" b="1" dirty="0"/>
              <a:t>The idea of perpetual virginity comes from early Christianity, and is associated with the belief that Mary, the mother of Jesus, was a virgin before and after the birth of Jesus</a:t>
            </a:r>
          </a:p>
        </p:txBody>
      </p:sp>
    </p:spTree>
    <p:extLst>
      <p:ext uri="{BB962C8B-B14F-4D97-AF65-F5344CB8AC3E}">
        <p14:creationId xmlns:p14="http://schemas.microsoft.com/office/powerpoint/2010/main" val="34171300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9C39E-6CE8-CDE9-DC3F-E5F390F398F1}"/>
              </a:ext>
            </a:extLst>
          </p:cNvPr>
          <p:cNvSpPr>
            <a:spLocks noGrp="1"/>
          </p:cNvSpPr>
          <p:nvPr>
            <p:ph type="title"/>
          </p:nvPr>
        </p:nvSpPr>
        <p:spPr>
          <a:xfrm>
            <a:off x="1957759" y="370804"/>
            <a:ext cx="7729728" cy="1188720"/>
          </a:xfrm>
        </p:spPr>
        <p:txBody>
          <a:bodyPr/>
          <a:lstStyle/>
          <a:p>
            <a:r>
              <a:rPr lang="en-NZ" b="1" dirty="0"/>
              <a:t>Constitutions</a:t>
            </a:r>
          </a:p>
        </p:txBody>
      </p:sp>
      <p:sp>
        <p:nvSpPr>
          <p:cNvPr id="3" name="Content Placeholder 2">
            <a:extLst>
              <a:ext uri="{FF2B5EF4-FFF2-40B4-BE49-F238E27FC236}">
                <a16:creationId xmlns:a16="http://schemas.microsoft.com/office/drawing/2014/main" id="{8DC4E7F7-62FD-6B4C-CD18-212E3754EDD5}"/>
              </a:ext>
            </a:extLst>
          </p:cNvPr>
          <p:cNvSpPr>
            <a:spLocks noGrp="1"/>
          </p:cNvSpPr>
          <p:nvPr>
            <p:ph idx="1"/>
          </p:nvPr>
        </p:nvSpPr>
        <p:spPr>
          <a:xfrm>
            <a:off x="633167" y="2260972"/>
            <a:ext cx="10378911" cy="3611927"/>
          </a:xfrm>
        </p:spPr>
        <p:txBody>
          <a:bodyPr>
            <a:normAutofit fontScale="85000" lnSpcReduction="20000"/>
          </a:bodyPr>
          <a:lstStyle/>
          <a:p>
            <a:pPr marL="0" lvl="0" indent="0">
              <a:lnSpc>
                <a:spcPct val="115000"/>
              </a:lnSpc>
              <a:buNone/>
            </a:pPr>
            <a:r>
              <a:rPr lang="en-IE" sz="1800" dirty="0">
                <a:effectLst/>
                <a:latin typeface="Calibri" panose="020F0502020204030204" pitchFamily="34" charset="0"/>
                <a:ea typeface="Calibri" panose="020F0502020204030204" pitchFamily="34" charset="0"/>
                <a:cs typeface="Times New Roman" panose="02020603050405020304" pitchFamily="18" charset="0"/>
              </a:rPr>
              <a:t>14. 	</a:t>
            </a:r>
            <a:r>
              <a:rPr lang="en-IE" sz="2600" b="1" dirty="0">
                <a:effectLst/>
                <a:latin typeface="Calibri" panose="020F0502020204030204" pitchFamily="34" charset="0"/>
                <a:ea typeface="Calibri" panose="020F0502020204030204" pitchFamily="34" charset="0"/>
                <a:cs typeface="Times New Roman" panose="02020603050405020304" pitchFamily="18" charset="0"/>
              </a:rPr>
              <a:t>Through the vow of chastity we freely respond to the mystery of God’s 	unconditional love in  deep faith, inner freedom and radical availability 	for the reign of God.  Captivated by the love of Jesus and led by the  		Spirit, we joyfully offer our lives and our creative energy to be in 	communion with God, with one another and with the whole of creation.</a:t>
            </a:r>
            <a:endParaRPr lang="en-NZ" sz="2600" b="1" dirty="0">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15000"/>
              </a:lnSpc>
              <a:buNone/>
            </a:pPr>
            <a:endParaRPr lang="en-NZ" sz="2600" b="1"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defTabSz="857250">
              <a:lnSpc>
                <a:spcPct val="115000"/>
              </a:lnSpc>
              <a:buNone/>
              <a:tabLst>
                <a:tab pos="895350" algn="l"/>
                <a:tab pos="990600" algn="l"/>
              </a:tabLst>
            </a:pPr>
            <a:r>
              <a:rPr lang="en-IE" sz="2600" b="1" dirty="0">
                <a:effectLst/>
                <a:latin typeface="Calibri" panose="020F0502020204030204" pitchFamily="34" charset="0"/>
                <a:ea typeface="Calibri" panose="020F0502020204030204" pitchFamily="34" charset="0"/>
                <a:cs typeface="Times New Roman" panose="02020603050405020304" pitchFamily="18" charset="0"/>
              </a:rPr>
              <a:t>15. 	By our vow of chastity we commit ourselves to celibacy and to a life of 	chastity  without compromise.  By this obligation we freely commit 	ourselves to a 	chaste love, which is both profoundly human and deeply   	spiritual.</a:t>
            </a:r>
            <a:endParaRPr lang="en-NZ" sz="26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NZ" dirty="0"/>
          </a:p>
        </p:txBody>
      </p:sp>
    </p:spTree>
    <p:extLst>
      <p:ext uri="{BB962C8B-B14F-4D97-AF65-F5344CB8AC3E}">
        <p14:creationId xmlns:p14="http://schemas.microsoft.com/office/powerpoint/2010/main" val="19710953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2C4DC-6DD1-F6E0-E71A-A1E75C1F7EA3}"/>
              </a:ext>
            </a:extLst>
          </p:cNvPr>
          <p:cNvSpPr>
            <a:spLocks noGrp="1"/>
          </p:cNvSpPr>
          <p:nvPr>
            <p:ph type="title"/>
          </p:nvPr>
        </p:nvSpPr>
        <p:spPr>
          <a:xfrm>
            <a:off x="1990695" y="194647"/>
            <a:ext cx="7729728" cy="656718"/>
          </a:xfrm>
        </p:spPr>
        <p:txBody>
          <a:bodyPr>
            <a:normAutofit fontScale="90000"/>
          </a:bodyPr>
          <a:lstStyle/>
          <a:p>
            <a:r>
              <a:rPr lang="en-NZ" b="1" dirty="0"/>
              <a:t>Something else to keep in mind</a:t>
            </a:r>
          </a:p>
        </p:txBody>
      </p:sp>
      <p:sp>
        <p:nvSpPr>
          <p:cNvPr id="3" name="Content Placeholder 2">
            <a:extLst>
              <a:ext uri="{FF2B5EF4-FFF2-40B4-BE49-F238E27FC236}">
                <a16:creationId xmlns:a16="http://schemas.microsoft.com/office/drawing/2014/main" id="{36C5690D-C2C5-8EC0-8D54-F87E0F960F49}"/>
              </a:ext>
            </a:extLst>
          </p:cNvPr>
          <p:cNvSpPr>
            <a:spLocks noGrp="1"/>
          </p:cNvSpPr>
          <p:nvPr>
            <p:ph idx="1"/>
          </p:nvPr>
        </p:nvSpPr>
        <p:spPr>
          <a:xfrm>
            <a:off x="471339" y="991517"/>
            <a:ext cx="11076495" cy="5671835"/>
          </a:xfrm>
        </p:spPr>
        <p:txBody>
          <a:bodyPr>
            <a:normAutofit/>
          </a:bodyPr>
          <a:lstStyle/>
          <a:p>
            <a:pPr marL="0" indent="0">
              <a:buNone/>
            </a:pPr>
            <a:r>
              <a:rPr lang="en-NZ" sz="2400" b="1" dirty="0"/>
              <a:t>Something else to keep in mind. Do these three words have the same meaning – virginity, chastity, celibacy?</a:t>
            </a:r>
          </a:p>
          <a:p>
            <a:pPr marL="0" indent="0">
              <a:buNone/>
            </a:pPr>
            <a:endParaRPr lang="en-NZ" sz="2400" b="1" dirty="0"/>
          </a:p>
          <a:p>
            <a:pPr marL="0" indent="0">
              <a:buNone/>
            </a:pPr>
            <a:r>
              <a:rPr lang="en-NZ" sz="2400" b="1" u="sng" dirty="0"/>
              <a:t>Virginity</a:t>
            </a:r>
            <a:r>
              <a:rPr lang="en-NZ" sz="2400" b="1" dirty="0"/>
              <a:t> refers to a woman or man who has never had full sexual relations with another</a:t>
            </a:r>
          </a:p>
          <a:p>
            <a:pPr marL="0" indent="0">
              <a:buNone/>
            </a:pPr>
            <a:endParaRPr lang="en-NZ" sz="2400" b="1" u="sng" dirty="0"/>
          </a:p>
          <a:p>
            <a:pPr marL="0" indent="0">
              <a:buNone/>
            </a:pPr>
            <a:r>
              <a:rPr lang="en-NZ" sz="2400" b="1" u="sng" dirty="0"/>
              <a:t>Chastity</a:t>
            </a:r>
            <a:r>
              <a:rPr lang="en-NZ" sz="2400" b="1" dirty="0"/>
              <a:t> means abstaining from sexual relations outside of marriage. Married couples are also required to be chaste, that is, refraining from sexual relations outside of their marriage</a:t>
            </a:r>
          </a:p>
          <a:p>
            <a:pPr marL="0" indent="0">
              <a:buNone/>
            </a:pPr>
            <a:endParaRPr lang="en-NZ" sz="2400" b="1" u="sng" dirty="0"/>
          </a:p>
          <a:p>
            <a:pPr marL="0" indent="0">
              <a:buNone/>
            </a:pPr>
            <a:r>
              <a:rPr lang="en-NZ" sz="2400" b="1" u="sng" dirty="0"/>
              <a:t>Celibacy</a:t>
            </a:r>
            <a:r>
              <a:rPr lang="en-NZ" sz="2400" b="1" dirty="0"/>
              <a:t> means abstaining from any sexual activity</a:t>
            </a:r>
            <a:endParaRPr lang="en-NZ" sz="2400" b="1" u="sng" dirty="0"/>
          </a:p>
          <a:p>
            <a:pPr marL="0" indent="0">
              <a:buNone/>
            </a:pPr>
            <a:endParaRPr lang="en-NZ" sz="2400" b="1" dirty="0"/>
          </a:p>
        </p:txBody>
      </p:sp>
    </p:spTree>
    <p:extLst>
      <p:ext uri="{BB962C8B-B14F-4D97-AF65-F5344CB8AC3E}">
        <p14:creationId xmlns:p14="http://schemas.microsoft.com/office/powerpoint/2010/main" val="24921025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E41EE-A627-4774-0160-96186529D797}"/>
              </a:ext>
            </a:extLst>
          </p:cNvPr>
          <p:cNvSpPr>
            <a:spLocks noGrp="1"/>
          </p:cNvSpPr>
          <p:nvPr>
            <p:ph type="title"/>
          </p:nvPr>
        </p:nvSpPr>
        <p:spPr>
          <a:xfrm>
            <a:off x="0" y="152401"/>
            <a:ext cx="11914414" cy="1764534"/>
          </a:xfrm>
        </p:spPr>
        <p:txBody>
          <a:bodyPr>
            <a:noAutofit/>
          </a:bodyPr>
          <a:lstStyle/>
          <a:p>
            <a:r>
              <a:rPr lang="en-NZ" sz="2400" b="1" dirty="0"/>
              <a:t>Traditionally, Christian teachings, Catholic and Protestant, around sexuality, have been INISISTENT THAT SEXUAL LOVE BELONGS TO MARRIED COUPLES. This has changed much in the Western world since women began using the pill. What about where you live? </a:t>
            </a:r>
          </a:p>
        </p:txBody>
      </p:sp>
      <p:sp>
        <p:nvSpPr>
          <p:cNvPr id="3" name="Content Placeholder 2">
            <a:extLst>
              <a:ext uri="{FF2B5EF4-FFF2-40B4-BE49-F238E27FC236}">
                <a16:creationId xmlns:a16="http://schemas.microsoft.com/office/drawing/2014/main" id="{529CB917-6EBC-F1BE-E9D2-8105F7C7FCF1}"/>
              </a:ext>
            </a:extLst>
          </p:cNvPr>
          <p:cNvSpPr>
            <a:spLocks noGrp="1"/>
          </p:cNvSpPr>
          <p:nvPr>
            <p:ph idx="1"/>
          </p:nvPr>
        </p:nvSpPr>
        <p:spPr>
          <a:xfrm>
            <a:off x="187287" y="2115240"/>
            <a:ext cx="11727127" cy="4742760"/>
          </a:xfrm>
        </p:spPr>
        <p:txBody>
          <a:bodyPr>
            <a:normAutofit fontScale="85000" lnSpcReduction="10000"/>
          </a:bodyPr>
          <a:lstStyle/>
          <a:p>
            <a:pPr marL="0" indent="0">
              <a:buNone/>
            </a:pPr>
            <a:r>
              <a:rPr lang="en-NZ" sz="2400" b="1" dirty="0"/>
              <a:t>Sexual activity was seen as something that belonged to married couples only. Married love was about having children only, not about enjoying sexual love with one’s husband or wife. Vatican II’s </a:t>
            </a:r>
            <a:r>
              <a:rPr lang="en-NZ" sz="2400" b="1" i="1" dirty="0"/>
              <a:t>Gaudium et Spes, </a:t>
            </a:r>
            <a:r>
              <a:rPr lang="en-NZ" sz="2400" b="1" dirty="0"/>
              <a:t>taught that marriage had two ends – </a:t>
            </a:r>
            <a:r>
              <a:rPr lang="en-NZ" sz="2400" b="1" u="sng" dirty="0">
                <a:solidFill>
                  <a:srgbClr val="FF0000"/>
                </a:solidFill>
              </a:rPr>
              <a:t>procreative: </a:t>
            </a:r>
            <a:r>
              <a:rPr lang="en-NZ" sz="2400" b="1" dirty="0"/>
              <a:t> conceiving a child, and </a:t>
            </a:r>
            <a:r>
              <a:rPr lang="en-NZ" sz="2400" b="1" u="sng" dirty="0">
                <a:solidFill>
                  <a:srgbClr val="FF0000"/>
                </a:solidFill>
              </a:rPr>
              <a:t>unitive</a:t>
            </a:r>
            <a:r>
              <a:rPr lang="en-NZ" sz="2400" b="1" dirty="0">
                <a:solidFill>
                  <a:srgbClr val="FF0000"/>
                </a:solidFill>
              </a:rPr>
              <a:t>: uniting a husband and wife in love. </a:t>
            </a:r>
            <a:r>
              <a:rPr lang="en-NZ" sz="2400" b="1" dirty="0">
                <a:solidFill>
                  <a:schemeClr val="tx1"/>
                </a:solidFill>
              </a:rPr>
              <a:t>This was a big change.</a:t>
            </a:r>
            <a:r>
              <a:rPr lang="en-NZ" sz="2400" b="1" dirty="0">
                <a:solidFill>
                  <a:srgbClr val="FF0000"/>
                </a:solidFill>
              </a:rPr>
              <a:t> </a:t>
            </a:r>
          </a:p>
          <a:p>
            <a:pPr marL="0" indent="0">
              <a:buNone/>
            </a:pPr>
            <a:endParaRPr lang="en-NZ" sz="2400" b="1" dirty="0">
              <a:solidFill>
                <a:srgbClr val="FF0000"/>
              </a:solidFill>
            </a:endParaRPr>
          </a:p>
          <a:p>
            <a:pPr marL="0" indent="0">
              <a:buNone/>
            </a:pPr>
            <a:r>
              <a:rPr lang="en-NZ" sz="2400" b="1" dirty="0"/>
              <a:t>Pre-Vatican II teaching on the vow of chastity often warned of the dangers facing religious</a:t>
            </a:r>
          </a:p>
          <a:p>
            <a:pPr marL="0" indent="0">
              <a:buNone/>
            </a:pPr>
            <a:endParaRPr lang="en-NZ" sz="2400" b="1" dirty="0"/>
          </a:p>
          <a:p>
            <a:pPr marL="0" indent="0">
              <a:buNone/>
            </a:pPr>
            <a:r>
              <a:rPr lang="en-NZ" sz="2400" b="1" dirty="0"/>
              <a:t>As a novice, I learnt from the Catechism of the Vows “holding hands and other signs of sensual affection” were always seriously sinful.</a:t>
            </a:r>
          </a:p>
          <a:p>
            <a:pPr marL="0" indent="0">
              <a:buNone/>
            </a:pPr>
            <a:endParaRPr lang="en-NZ" sz="2400" b="1" dirty="0"/>
          </a:p>
          <a:p>
            <a:pPr marL="0" indent="0">
              <a:buNone/>
            </a:pPr>
            <a:r>
              <a:rPr lang="en-NZ" sz="2400" b="1" dirty="0"/>
              <a:t>In our NZ culture women did not tend to hold hands with one another so I was safe from that. I went to Papua New Guinea, and when we walked down to Sunday Mass, the local Sisters always held hands, and held my hand too. No serious sin involved in any of this. It was part of their culture</a:t>
            </a:r>
          </a:p>
        </p:txBody>
      </p:sp>
    </p:spTree>
    <p:extLst>
      <p:ext uri="{BB962C8B-B14F-4D97-AF65-F5344CB8AC3E}">
        <p14:creationId xmlns:p14="http://schemas.microsoft.com/office/powerpoint/2010/main" val="11344547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640F77-013D-E6BF-C8F7-218C02C354C1}"/>
              </a:ext>
            </a:extLst>
          </p:cNvPr>
          <p:cNvSpPr>
            <a:spLocks noGrp="1"/>
          </p:cNvSpPr>
          <p:nvPr>
            <p:ph idx="1"/>
          </p:nvPr>
        </p:nvSpPr>
        <p:spPr>
          <a:xfrm>
            <a:off x="543379" y="980500"/>
            <a:ext cx="10624009" cy="4989147"/>
          </a:xfrm>
        </p:spPr>
        <p:txBody>
          <a:bodyPr>
            <a:normAutofit/>
          </a:bodyPr>
          <a:lstStyle/>
          <a:p>
            <a:pPr marL="0" indent="0">
              <a:buNone/>
            </a:pPr>
            <a:r>
              <a:rPr lang="en-NZ" sz="2400" b="1" dirty="0">
                <a:latin typeface="Aptos Display" panose="020B0004020202020204" pitchFamily="34" charset="0"/>
              </a:rPr>
              <a:t>There are not so many texts that help us in our understandings around our vow of chastity in the NT.  Matthew 19:12 refers to eunuchs.  (Eunuchs were men who were incapable of having children and who often served in some royal courts)</a:t>
            </a:r>
          </a:p>
          <a:p>
            <a:pPr marL="0" indent="0">
              <a:buNone/>
            </a:pPr>
            <a:endParaRPr lang="en-NZ" sz="2400" b="1" dirty="0">
              <a:latin typeface="Aptos Display" panose="020B0004020202020204" pitchFamily="34" charset="0"/>
            </a:endParaRPr>
          </a:p>
          <a:p>
            <a:pPr marL="0" indent="0">
              <a:buNone/>
            </a:pPr>
            <a:r>
              <a:rPr lang="en-NZ" sz="2400" b="1" dirty="0">
                <a:latin typeface="Aptos Display" panose="020B0004020202020204" pitchFamily="34" charset="0"/>
              </a:rPr>
              <a:t>Jesus says: </a:t>
            </a:r>
            <a:r>
              <a:rPr lang="en-US" sz="2400" b="1" i="0" baseline="30000" dirty="0">
                <a:solidFill>
                  <a:srgbClr val="000000"/>
                </a:solidFill>
                <a:effectLst/>
                <a:latin typeface="Aptos Display" panose="020B0004020202020204" pitchFamily="34" charset="0"/>
              </a:rPr>
              <a:t> ”</a:t>
            </a:r>
            <a:r>
              <a:rPr lang="en-US" sz="2400" b="1" i="0" dirty="0">
                <a:solidFill>
                  <a:srgbClr val="000000"/>
                </a:solidFill>
                <a:effectLst/>
                <a:latin typeface="Aptos Display" panose="020B0004020202020204" pitchFamily="34" charset="0"/>
              </a:rPr>
              <a:t>For there are eunuchs who have been so from birth, and there are eunuchs who have been made eunuchs by others, and </a:t>
            </a:r>
            <a:r>
              <a:rPr lang="en-US" sz="2400" b="1" i="0" dirty="0">
                <a:solidFill>
                  <a:srgbClr val="000000"/>
                </a:solidFill>
                <a:effectLst/>
                <a:highlight>
                  <a:srgbClr val="FFFF00"/>
                </a:highlight>
                <a:latin typeface="Aptos Display" panose="020B0004020202020204" pitchFamily="34" charset="0"/>
              </a:rPr>
              <a:t>there are eunuchs who have made themselves eunuchs for the sake of the kingdom of heaven. Let anyone accept this who can” </a:t>
            </a:r>
            <a:r>
              <a:rPr lang="en-US" sz="2400" b="1" i="0" dirty="0">
                <a:solidFill>
                  <a:srgbClr val="000000"/>
                </a:solidFill>
                <a:effectLst/>
                <a:latin typeface="Aptos Display" panose="020B0004020202020204" pitchFamily="34" charset="0"/>
              </a:rPr>
              <a:t>(Matt 19:12)</a:t>
            </a:r>
          </a:p>
          <a:p>
            <a:pPr marL="0" indent="0">
              <a:buNone/>
            </a:pPr>
            <a:endParaRPr lang="en-US" sz="2400" b="1" dirty="0">
              <a:solidFill>
                <a:srgbClr val="000000"/>
              </a:solidFill>
              <a:latin typeface="Aptos Display" panose="020B0004020202020204" pitchFamily="34" charset="0"/>
            </a:endParaRPr>
          </a:p>
          <a:p>
            <a:pPr marL="0" indent="0">
              <a:buNone/>
            </a:pPr>
            <a:r>
              <a:rPr lang="en-US" sz="2400" b="1" dirty="0">
                <a:solidFill>
                  <a:srgbClr val="000000"/>
                </a:solidFill>
                <a:latin typeface="Aptos Display" panose="020B0004020202020204" pitchFamily="34" charset="0"/>
              </a:rPr>
              <a:t>Jesus himself lived a celibate and chaste life. Peter was married as we read that Jesus heals Peter’s mother-in-law (see Mark 1:29-31) </a:t>
            </a:r>
            <a:endParaRPr lang="en-NZ" sz="2400" b="1" dirty="0">
              <a:latin typeface="Aptos Display" panose="020B0004020202020204" pitchFamily="34" charset="0"/>
            </a:endParaRPr>
          </a:p>
        </p:txBody>
      </p:sp>
    </p:spTree>
    <p:extLst>
      <p:ext uri="{BB962C8B-B14F-4D97-AF65-F5344CB8AC3E}">
        <p14:creationId xmlns:p14="http://schemas.microsoft.com/office/powerpoint/2010/main" val="34231547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64CD2-85E6-D79A-C800-9DB0ADA83BB3}"/>
              </a:ext>
            </a:extLst>
          </p:cNvPr>
          <p:cNvSpPr>
            <a:spLocks noGrp="1"/>
          </p:cNvSpPr>
          <p:nvPr>
            <p:ph type="title"/>
          </p:nvPr>
        </p:nvSpPr>
        <p:spPr>
          <a:xfrm>
            <a:off x="346509" y="183422"/>
            <a:ext cx="11896825" cy="962332"/>
          </a:xfrm>
        </p:spPr>
        <p:txBody>
          <a:bodyPr>
            <a:normAutofit fontScale="90000"/>
          </a:bodyPr>
          <a:lstStyle/>
          <a:p>
            <a:r>
              <a:rPr lang="en-NZ" b="1" dirty="0"/>
              <a:t>Paul warns the communities to whom he writes about the danger of sexual immorality</a:t>
            </a:r>
          </a:p>
        </p:txBody>
      </p:sp>
      <p:sp>
        <p:nvSpPr>
          <p:cNvPr id="3" name="Content Placeholder 2">
            <a:extLst>
              <a:ext uri="{FF2B5EF4-FFF2-40B4-BE49-F238E27FC236}">
                <a16:creationId xmlns:a16="http://schemas.microsoft.com/office/drawing/2014/main" id="{803BFDCD-BC23-9905-869D-4E11C8CCCA68}"/>
              </a:ext>
            </a:extLst>
          </p:cNvPr>
          <p:cNvSpPr>
            <a:spLocks noGrp="1"/>
          </p:cNvSpPr>
          <p:nvPr>
            <p:ph idx="1"/>
          </p:nvPr>
        </p:nvSpPr>
        <p:spPr>
          <a:xfrm>
            <a:off x="264405" y="1355075"/>
            <a:ext cx="11786424" cy="5401859"/>
          </a:xfrm>
        </p:spPr>
        <p:txBody>
          <a:bodyPr>
            <a:normAutofit/>
          </a:bodyPr>
          <a:lstStyle/>
          <a:p>
            <a:pPr marL="0" indent="0">
              <a:buNone/>
            </a:pPr>
            <a:r>
              <a:rPr lang="en-NZ" sz="2400" b="1" dirty="0">
                <a:latin typeface="Aptos Display" panose="020B0004020202020204" pitchFamily="34" charset="0"/>
              </a:rPr>
              <a:t>See:</a:t>
            </a:r>
          </a:p>
          <a:p>
            <a:pPr marL="0" indent="0">
              <a:buNone/>
            </a:pPr>
            <a:r>
              <a:rPr lang="en-NZ" sz="2400" b="1" dirty="0">
                <a:latin typeface="Aptos Display" panose="020B0004020202020204" pitchFamily="34" charset="0"/>
              </a:rPr>
              <a:t>1 Corinthians 6:12-20 where Paul writes at length on sexual immorality, and concludes by teaching that our bodies are temples of the Holy Spirit</a:t>
            </a:r>
          </a:p>
          <a:p>
            <a:pPr marL="0" indent="0">
              <a:buNone/>
            </a:pPr>
            <a:r>
              <a:rPr lang="en-NZ" sz="2400" b="1" dirty="0">
                <a:latin typeface="Aptos Display" panose="020B0004020202020204" pitchFamily="34" charset="0"/>
              </a:rPr>
              <a:t>Paul 6:19-20 writes: </a:t>
            </a:r>
            <a:r>
              <a:rPr lang="en-US" sz="2400" b="1" i="0" baseline="30000" dirty="0">
                <a:solidFill>
                  <a:srgbClr val="000000"/>
                </a:solidFill>
                <a:effectLst/>
                <a:latin typeface="Aptos Display" panose="020B0004020202020204" pitchFamily="34" charset="0"/>
              </a:rPr>
              <a:t> ”</a:t>
            </a:r>
            <a:r>
              <a:rPr lang="en-US" sz="2400" b="1" i="0" dirty="0">
                <a:solidFill>
                  <a:srgbClr val="000000"/>
                </a:solidFill>
                <a:effectLst/>
                <a:latin typeface="Aptos Display" panose="020B0004020202020204" pitchFamily="34" charset="0"/>
              </a:rPr>
              <a:t>Or do you not know that your body is a temple of the Holy Spirit within you, which you have from God, and that you are not your own? </a:t>
            </a:r>
            <a:r>
              <a:rPr lang="en-US" sz="2400" b="1" i="0" baseline="30000" dirty="0">
                <a:solidFill>
                  <a:srgbClr val="000000"/>
                </a:solidFill>
                <a:effectLst/>
                <a:latin typeface="Aptos Display" panose="020B0004020202020204" pitchFamily="34" charset="0"/>
              </a:rPr>
              <a:t> </a:t>
            </a:r>
            <a:r>
              <a:rPr lang="en-US" sz="2400" b="1" i="0" dirty="0">
                <a:solidFill>
                  <a:srgbClr val="000000"/>
                </a:solidFill>
                <a:effectLst/>
                <a:latin typeface="Aptos Display" panose="020B0004020202020204" pitchFamily="34" charset="0"/>
              </a:rPr>
              <a:t>For you were bought with a price; therefore glorify God in your body” (1 Cor 6:19-20)</a:t>
            </a:r>
          </a:p>
          <a:p>
            <a:pPr marL="0" indent="0">
              <a:buNone/>
            </a:pPr>
            <a:r>
              <a:rPr lang="en-US" sz="2400" b="1" dirty="0">
                <a:solidFill>
                  <a:srgbClr val="000000"/>
                </a:solidFill>
                <a:latin typeface="Aptos Display" panose="020B0004020202020204" pitchFamily="34" charset="0"/>
              </a:rPr>
              <a:t>Today we live in a world where pornography and trafficking of people means that many do not respect others as “temples of the Holy Spirit within us”. </a:t>
            </a:r>
          </a:p>
          <a:p>
            <a:pPr marL="0" indent="0">
              <a:buNone/>
            </a:pPr>
            <a:r>
              <a:rPr lang="en-US" sz="2400" b="1" dirty="0">
                <a:solidFill>
                  <a:srgbClr val="000000"/>
                </a:solidFill>
                <a:latin typeface="Aptos Display" panose="020B0004020202020204" pitchFamily="34" charset="0"/>
              </a:rPr>
              <a:t>We have two RNDMs in New York whose ministry involves them with trafficked women. </a:t>
            </a:r>
            <a:r>
              <a:rPr lang="en-US" sz="2400" b="1" dirty="0">
                <a:solidFill>
                  <a:srgbClr val="000000"/>
                </a:solidFill>
                <a:highlight>
                  <a:srgbClr val="00FFFF"/>
                </a:highlight>
                <a:latin typeface="Aptos Display" panose="020B0004020202020204" pitchFamily="34" charset="0"/>
              </a:rPr>
              <a:t>Are there RNDMs in your province involved with people who have been trafficked?</a:t>
            </a:r>
          </a:p>
          <a:p>
            <a:pPr marL="0" indent="0">
              <a:buNone/>
            </a:pPr>
            <a:endParaRPr lang="en-NZ" sz="2400" b="1" dirty="0">
              <a:latin typeface="Aptos Display" panose="020B0004020202020204" pitchFamily="34" charset="0"/>
            </a:endParaRPr>
          </a:p>
        </p:txBody>
      </p:sp>
    </p:spTree>
    <p:extLst>
      <p:ext uri="{BB962C8B-B14F-4D97-AF65-F5344CB8AC3E}">
        <p14:creationId xmlns:p14="http://schemas.microsoft.com/office/powerpoint/2010/main" val="29598188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0F0D5A-5564-877A-C144-90EBC1F7431F}"/>
              </a:ext>
            </a:extLst>
          </p:cNvPr>
          <p:cNvSpPr>
            <a:spLocks noGrp="1"/>
          </p:cNvSpPr>
          <p:nvPr>
            <p:ph type="title"/>
          </p:nvPr>
        </p:nvSpPr>
        <p:spPr>
          <a:xfrm>
            <a:off x="1432193" y="1284181"/>
            <a:ext cx="9540608" cy="2464308"/>
          </a:xfrm>
        </p:spPr>
        <p:txBody>
          <a:bodyPr>
            <a:noAutofit/>
          </a:bodyPr>
          <a:lstStyle/>
          <a:p>
            <a:r>
              <a:rPr lang="en-NZ" sz="3600" b="1" dirty="0"/>
              <a:t>What can we learn about our vow of chastity from the New Testament</a:t>
            </a:r>
          </a:p>
        </p:txBody>
      </p:sp>
    </p:spTree>
    <p:extLst>
      <p:ext uri="{BB962C8B-B14F-4D97-AF65-F5344CB8AC3E}">
        <p14:creationId xmlns:p14="http://schemas.microsoft.com/office/powerpoint/2010/main" val="25574098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53CB8-7962-F9A2-BCEE-351144104C26}"/>
              </a:ext>
            </a:extLst>
          </p:cNvPr>
          <p:cNvSpPr>
            <a:spLocks noGrp="1"/>
          </p:cNvSpPr>
          <p:nvPr>
            <p:ph type="title"/>
          </p:nvPr>
        </p:nvSpPr>
        <p:spPr>
          <a:xfrm>
            <a:off x="489857" y="311549"/>
            <a:ext cx="11342914" cy="1010475"/>
          </a:xfrm>
        </p:spPr>
        <p:txBody>
          <a:bodyPr>
            <a:normAutofit fontScale="90000"/>
          </a:bodyPr>
          <a:lstStyle/>
          <a:p>
            <a:r>
              <a:rPr lang="en-NZ" b="1" dirty="0"/>
              <a:t>What about obedience in the NT?</a:t>
            </a:r>
            <a:br>
              <a:rPr lang="en-NZ" b="1" dirty="0"/>
            </a:br>
            <a:r>
              <a:rPr lang="en-NZ" b="1" dirty="0"/>
              <a:t>What about obedience in our constitutions?</a:t>
            </a:r>
          </a:p>
        </p:txBody>
      </p:sp>
      <p:sp>
        <p:nvSpPr>
          <p:cNvPr id="5" name="TextBox 4">
            <a:extLst>
              <a:ext uri="{FF2B5EF4-FFF2-40B4-BE49-F238E27FC236}">
                <a16:creationId xmlns:a16="http://schemas.microsoft.com/office/drawing/2014/main" id="{66F8683A-72F4-AC68-0A27-843577902EF2}"/>
              </a:ext>
            </a:extLst>
          </p:cNvPr>
          <p:cNvSpPr txBox="1"/>
          <p:nvPr/>
        </p:nvSpPr>
        <p:spPr>
          <a:xfrm>
            <a:off x="275422" y="1537159"/>
            <a:ext cx="11777031" cy="5292411"/>
          </a:xfrm>
          <a:prstGeom prst="rect">
            <a:avLst/>
          </a:prstGeom>
          <a:noFill/>
        </p:spPr>
        <p:txBody>
          <a:bodyPr wrap="square">
            <a:spAutoFit/>
          </a:bodyPr>
          <a:lstStyle/>
          <a:p>
            <a:pPr marL="266700" algn="just">
              <a:lnSpc>
                <a:spcPct val="115000"/>
              </a:lnSpc>
              <a:buNone/>
            </a:pPr>
            <a:r>
              <a:rPr lang="en-IE" sz="2400" b="1" dirty="0">
                <a:effectLst/>
                <a:latin typeface="Calibri" panose="020F0502020204030204" pitchFamily="34" charset="0"/>
                <a:ea typeface="Calibri" panose="020F0502020204030204" pitchFamily="34" charset="0"/>
                <a:cs typeface="Times New Roman" panose="02020603050405020304" pitchFamily="18" charset="0"/>
              </a:rPr>
              <a:t> </a:t>
            </a:r>
            <a:endParaRPr lang="en-NZ" sz="2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indent="-342900">
              <a:lnSpc>
                <a:spcPct val="115000"/>
              </a:lnSpc>
              <a:spcAft>
                <a:spcPts val="1000"/>
              </a:spcAft>
              <a:buFont typeface="+mj-lt"/>
              <a:buAutoNum type="arabicPeriod" startAt="26"/>
            </a:pPr>
            <a:r>
              <a:rPr lang="en-IE" sz="2400" b="1" dirty="0">
                <a:effectLst/>
                <a:latin typeface="Calibri" panose="020F0502020204030204" pitchFamily="34" charset="0"/>
                <a:ea typeface="Calibri" panose="020F0502020204030204" pitchFamily="34" charset="0"/>
                <a:cs typeface="Times New Roman" panose="02020603050405020304" pitchFamily="18" charset="0"/>
              </a:rPr>
              <a:t>Our religious obedience commits us to listen attentively to God’s call as individuals and as members of the congregation.  A particular understanding of obedience for us is our readiness to be sent.  It challenges us to be open and responsive to the many ways God calls us throughout our lives.  Euphrasie Barbier encourages us to be ever attentive to the </a:t>
            </a:r>
            <a:r>
              <a:rPr lang="en-IE" sz="24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t>
            </a:r>
            <a:r>
              <a:rPr lang="en-IE" sz="2400" b="1" i="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whisperings of grace” </a:t>
            </a:r>
            <a:r>
              <a:rPr lang="en-IE" sz="2400" b="1" i="1" dirty="0">
                <a:effectLst/>
                <a:latin typeface="Calibri" panose="020F0502020204030204" pitchFamily="34" charset="0"/>
                <a:ea typeface="Calibri" panose="020F0502020204030204" pitchFamily="34" charset="0"/>
                <a:cs typeface="Times New Roman" panose="02020603050405020304" pitchFamily="18" charset="0"/>
              </a:rPr>
              <a:t>(</a:t>
            </a:r>
            <a:r>
              <a:rPr lang="en-NZ" sz="2400" b="1" dirty="0">
                <a:effectLst/>
                <a:latin typeface="Calibri" panose="020F0502020204030204" pitchFamily="34" charset="0"/>
                <a:ea typeface="Calibri" panose="020F0502020204030204" pitchFamily="34" charset="0"/>
                <a:cs typeface="Times New Roman" panose="02020603050405020304" pitchFamily="18" charset="0"/>
              </a:rPr>
              <a:t>Euphrasie Barbier, letter to Mother Mary St Teresa and the community, Deal, 15 February 1883).</a:t>
            </a:r>
          </a:p>
          <a:p>
            <a:pPr marL="342900" lvl="0" indent="-342900">
              <a:lnSpc>
                <a:spcPct val="115000"/>
              </a:lnSpc>
              <a:buFont typeface="+mj-lt"/>
              <a:buAutoNum type="arabicPeriod" startAt="26"/>
            </a:pPr>
            <a:r>
              <a:rPr lang="en-IE" sz="2400" b="1" dirty="0">
                <a:effectLst/>
                <a:latin typeface="Calibri" panose="020F0502020204030204" pitchFamily="34" charset="0"/>
                <a:ea typeface="Calibri" panose="020F0502020204030204" pitchFamily="34" charset="0"/>
                <a:cs typeface="Times New Roman" panose="02020603050405020304" pitchFamily="18" charset="0"/>
              </a:rPr>
              <a:t>Consecrated obedience is our free response to the infinite love of God.  We publicly consecrate ourselves to follow Jesus, who in all circumstances of his life and mission, searched in faithful love to know and do what pleased the Father.	</a:t>
            </a:r>
            <a:endParaRPr lang="en-NZ" sz="2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mj-lt"/>
              <a:buAutoNum type="arabicPeriod" startAt="26"/>
            </a:pPr>
            <a:r>
              <a:rPr lang="en-IE" sz="2400" b="1" dirty="0">
                <a:effectLst/>
                <a:latin typeface="Calibri" panose="020F0502020204030204" pitchFamily="34" charset="0"/>
                <a:ea typeface="Calibri" panose="020F0502020204030204" pitchFamily="34" charset="0"/>
                <a:cs typeface="Times New Roman" panose="02020603050405020304" pitchFamily="18" charset="0"/>
              </a:rPr>
              <a:t> Our wholehearted response to the Divine Missions is possible only </a:t>
            </a:r>
            <a:r>
              <a:rPr lang="en-IE" sz="2400" b="1" u="sng" dirty="0">
                <a:effectLst/>
                <a:latin typeface="Calibri" panose="020F0502020204030204" pitchFamily="34" charset="0"/>
                <a:ea typeface="Calibri" panose="020F0502020204030204" pitchFamily="34" charset="0"/>
                <a:cs typeface="Times New Roman" panose="02020603050405020304" pitchFamily="18" charset="0"/>
              </a:rPr>
              <a:t>through the power of the Spirit. </a:t>
            </a:r>
            <a:endParaRPr lang="en-NZ" sz="2400" b="1" u="sng"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97342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547C8-BC83-0B30-5FE0-99D94C43BE50}"/>
              </a:ext>
            </a:extLst>
          </p:cNvPr>
          <p:cNvSpPr>
            <a:spLocks noGrp="1"/>
          </p:cNvSpPr>
          <p:nvPr>
            <p:ph type="title"/>
          </p:nvPr>
        </p:nvSpPr>
        <p:spPr>
          <a:xfrm>
            <a:off x="260555" y="252735"/>
            <a:ext cx="11670890" cy="865238"/>
          </a:xfrm>
        </p:spPr>
        <p:txBody>
          <a:bodyPr>
            <a:normAutofit fontScale="90000"/>
          </a:bodyPr>
          <a:lstStyle/>
          <a:p>
            <a:r>
              <a:rPr lang="en-NZ" b="1" dirty="0"/>
              <a:t>Developments in the way we understand the presence of the holy Spirit</a:t>
            </a:r>
          </a:p>
        </p:txBody>
      </p:sp>
      <p:sp>
        <p:nvSpPr>
          <p:cNvPr id="3" name="Content Placeholder 2">
            <a:extLst>
              <a:ext uri="{FF2B5EF4-FFF2-40B4-BE49-F238E27FC236}">
                <a16:creationId xmlns:a16="http://schemas.microsoft.com/office/drawing/2014/main" id="{2047D70E-CABA-5579-CF01-9570FB358805}"/>
              </a:ext>
            </a:extLst>
          </p:cNvPr>
          <p:cNvSpPr>
            <a:spLocks noGrp="1"/>
          </p:cNvSpPr>
          <p:nvPr>
            <p:ph idx="1"/>
          </p:nvPr>
        </p:nvSpPr>
        <p:spPr>
          <a:xfrm>
            <a:off x="471948" y="1337187"/>
            <a:ext cx="11277600" cy="5268077"/>
          </a:xfrm>
        </p:spPr>
        <p:txBody>
          <a:bodyPr>
            <a:normAutofit fontScale="92500" lnSpcReduction="20000"/>
          </a:bodyPr>
          <a:lstStyle/>
          <a:p>
            <a:pPr>
              <a:buFont typeface="Wingdings" panose="05000000000000000000" pitchFamily="2" charset="2"/>
              <a:buChar char="q"/>
            </a:pPr>
            <a:r>
              <a:rPr lang="en-NZ" sz="2400" b="1" dirty="0"/>
              <a:t> 	Before Vatican II (1962-1965), Catholics did not think too much about 	the 	Holy Spirit. Catholics tended to pray to God, Father and Son, and to Mary. </a:t>
            </a:r>
          </a:p>
          <a:p>
            <a:pPr>
              <a:buFont typeface="Wingdings" panose="05000000000000000000" pitchFamily="2" charset="2"/>
              <a:buChar char="q"/>
            </a:pPr>
            <a:r>
              <a:rPr lang="en-NZ" sz="2400" b="1" dirty="0"/>
              <a:t> 	But our understanding about the presence of the Holy Spirit in our lives, in 	all creation, has meant big changes for us all since Vatican II	</a:t>
            </a:r>
          </a:p>
          <a:p>
            <a:pPr>
              <a:buFont typeface="Wingdings" panose="05000000000000000000" pitchFamily="2" charset="2"/>
              <a:buChar char="q"/>
            </a:pPr>
            <a:r>
              <a:rPr lang="en-NZ" sz="2400" b="1" dirty="0"/>
              <a:t> 	A new word for you perhaps,</a:t>
            </a:r>
            <a:r>
              <a:rPr lang="en-NZ" sz="2400" b="1" u="sng" dirty="0">
                <a:solidFill>
                  <a:srgbClr val="FF0000"/>
                </a:solidFill>
              </a:rPr>
              <a:t> PNEUMATOLOGY</a:t>
            </a:r>
            <a:r>
              <a:rPr lang="en-NZ" sz="2400" b="1" dirty="0">
                <a:solidFill>
                  <a:schemeClr val="tx1"/>
                </a:solidFill>
              </a:rPr>
              <a:t>, the theology of the Holy 	Spirit</a:t>
            </a:r>
          </a:p>
          <a:p>
            <a:pPr>
              <a:buFont typeface="Wingdings" panose="05000000000000000000" pitchFamily="2" charset="2"/>
              <a:buChar char="q"/>
            </a:pPr>
            <a:r>
              <a:rPr lang="en-NZ" sz="2400" b="1" dirty="0">
                <a:solidFill>
                  <a:schemeClr val="tx1"/>
                </a:solidFill>
              </a:rPr>
              <a:t>        Because we are temples of the Holy Spirit, because the Holy Spirit is present 	in all creation, in all cultures, our understandings around obedience, around 	care of creation, has evolved since Vatican II</a:t>
            </a:r>
          </a:p>
          <a:p>
            <a:pPr>
              <a:buFont typeface="Wingdings" panose="05000000000000000000" pitchFamily="2" charset="2"/>
              <a:buChar char="q"/>
            </a:pPr>
            <a:r>
              <a:rPr lang="en-NZ" sz="2400" b="1" dirty="0">
                <a:solidFill>
                  <a:schemeClr val="tx1"/>
                </a:solidFill>
              </a:rPr>
              <a:t>        Before Vatican II, we thought of and believed in the </a:t>
            </a:r>
            <a:r>
              <a:rPr lang="en-NZ" sz="2400" b="1" u="sng" dirty="0">
                <a:solidFill>
                  <a:srgbClr val="FF0000"/>
                </a:solidFill>
              </a:rPr>
              <a:t>particularity</a:t>
            </a:r>
            <a:r>
              <a:rPr lang="en-NZ" sz="2400" b="1" dirty="0">
                <a:solidFill>
                  <a:schemeClr val="tx1"/>
                </a:solidFill>
              </a:rPr>
              <a:t> of the Holy 	Spirit’s presence. The Holy Spirit was present above all in popes, bishops, 	priests and in 	our superiors. This was the presence that was all important</a:t>
            </a:r>
          </a:p>
          <a:p>
            <a:pPr>
              <a:buFont typeface="Wingdings" panose="05000000000000000000" pitchFamily="2" charset="2"/>
              <a:buChar char="q"/>
            </a:pPr>
            <a:r>
              <a:rPr lang="en-NZ" sz="2400" b="1" dirty="0">
                <a:solidFill>
                  <a:schemeClr val="tx1"/>
                </a:solidFill>
              </a:rPr>
              <a:t>        Now we believe in the </a:t>
            </a:r>
            <a:r>
              <a:rPr lang="en-NZ" sz="2400" b="1" u="sng" dirty="0">
                <a:solidFill>
                  <a:srgbClr val="FF0000"/>
                </a:solidFill>
              </a:rPr>
              <a:t>universality </a:t>
            </a:r>
            <a:r>
              <a:rPr lang="en-NZ" sz="2400" b="1" dirty="0">
                <a:solidFill>
                  <a:schemeClr val="tx1"/>
                </a:solidFill>
              </a:rPr>
              <a:t>of the Holy Spirit’s presence in all of us, 	in all creation and in all cultures. This is an important development, it is 	changing us in so many ways. Notice how Constitution 28 speaks about the 	power of the Holy Spirit</a:t>
            </a:r>
            <a:endParaRPr lang="en-NZ" sz="2400" b="1" u="sng" dirty="0">
              <a:solidFill>
                <a:srgbClr val="FF0000"/>
              </a:solidFill>
            </a:endParaRPr>
          </a:p>
        </p:txBody>
      </p:sp>
    </p:spTree>
    <p:extLst>
      <p:ext uri="{BB962C8B-B14F-4D97-AF65-F5344CB8AC3E}">
        <p14:creationId xmlns:p14="http://schemas.microsoft.com/office/powerpoint/2010/main" val="13833944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2ABE0-68B3-0874-4AC3-2E944DC753D3}"/>
              </a:ext>
            </a:extLst>
          </p:cNvPr>
          <p:cNvSpPr>
            <a:spLocks noGrp="1"/>
          </p:cNvSpPr>
          <p:nvPr>
            <p:ph type="title"/>
          </p:nvPr>
        </p:nvSpPr>
        <p:spPr>
          <a:xfrm>
            <a:off x="446313" y="289777"/>
            <a:ext cx="11397343" cy="689937"/>
          </a:xfrm>
        </p:spPr>
        <p:txBody>
          <a:bodyPr>
            <a:normAutofit fontScale="90000"/>
          </a:bodyPr>
          <a:lstStyle/>
          <a:p>
            <a:r>
              <a:rPr lang="en-NZ" b="1" dirty="0"/>
              <a:t>The vow of obedience – what we learn from the NT</a:t>
            </a:r>
          </a:p>
        </p:txBody>
      </p:sp>
      <p:sp>
        <p:nvSpPr>
          <p:cNvPr id="3" name="Content Placeholder 2">
            <a:extLst>
              <a:ext uri="{FF2B5EF4-FFF2-40B4-BE49-F238E27FC236}">
                <a16:creationId xmlns:a16="http://schemas.microsoft.com/office/drawing/2014/main" id="{840DB1F4-44DC-9497-4C46-D6092DF37F0E}"/>
              </a:ext>
            </a:extLst>
          </p:cNvPr>
          <p:cNvSpPr>
            <a:spLocks noGrp="1"/>
          </p:cNvSpPr>
          <p:nvPr>
            <p:ph idx="1"/>
          </p:nvPr>
        </p:nvSpPr>
        <p:spPr>
          <a:xfrm>
            <a:off x="561859" y="1222872"/>
            <a:ext cx="11397343" cy="5345351"/>
          </a:xfrm>
        </p:spPr>
        <p:txBody>
          <a:bodyPr>
            <a:normAutofit fontScale="92500" lnSpcReduction="20000"/>
          </a:bodyPr>
          <a:lstStyle/>
          <a:p>
            <a:pPr marL="0" indent="0" algn="l">
              <a:buNone/>
            </a:pPr>
            <a:r>
              <a:rPr lang="en-US" sz="2000" b="1" i="0" dirty="0">
                <a:solidFill>
                  <a:srgbClr val="000000"/>
                </a:solidFill>
                <a:effectLst/>
                <a:highlight>
                  <a:srgbClr val="FFFF00"/>
                </a:highlight>
                <a:latin typeface="ui-sans-serif"/>
              </a:rPr>
              <a:t>Mark 3:31-35 </a:t>
            </a:r>
            <a:r>
              <a:rPr lang="en-US" sz="2000" b="1" i="0" dirty="0">
                <a:solidFill>
                  <a:srgbClr val="000000"/>
                </a:solidFill>
                <a:effectLst/>
                <a:latin typeface="system-ui"/>
              </a:rPr>
              <a:t>Then Jesus’ mother and his brothers came, and standing outside they sent to him and called him. </a:t>
            </a:r>
            <a:r>
              <a:rPr lang="en-US" sz="2000" b="1" i="0" baseline="30000" dirty="0">
                <a:solidFill>
                  <a:srgbClr val="000000"/>
                </a:solidFill>
                <a:effectLst/>
                <a:latin typeface="system-ui"/>
              </a:rPr>
              <a:t> </a:t>
            </a:r>
            <a:r>
              <a:rPr lang="en-US" sz="2000" b="1" i="0" dirty="0">
                <a:solidFill>
                  <a:srgbClr val="000000"/>
                </a:solidFill>
                <a:effectLst/>
                <a:latin typeface="system-ui"/>
              </a:rPr>
              <a:t>A crowd was sitting around him, and they said to him, “Your mother and your brothers are outside asking for you.” And Jesus replied, “Who are my mother and my brothers?” And looking at those who sat around him, he said, “Here are my mother and my brothers! Whoever does the will of God is my brother and sister and mother.”</a:t>
            </a:r>
          </a:p>
          <a:p>
            <a:pPr marL="0" indent="0" algn="l">
              <a:buNone/>
            </a:pPr>
            <a:endParaRPr lang="en-US" sz="2000" b="1" i="0" dirty="0">
              <a:solidFill>
                <a:srgbClr val="000000"/>
              </a:solidFill>
              <a:effectLst/>
              <a:latin typeface="system-ui"/>
            </a:endParaRPr>
          </a:p>
          <a:p>
            <a:pPr marL="0" indent="0" algn="l">
              <a:buNone/>
            </a:pPr>
            <a:r>
              <a:rPr lang="en-US" sz="2000" b="1" dirty="0">
                <a:solidFill>
                  <a:srgbClr val="000000"/>
                </a:solidFill>
                <a:highlight>
                  <a:srgbClr val="FFFF00"/>
                </a:highlight>
                <a:latin typeface="system-ui"/>
              </a:rPr>
              <a:t>M</a:t>
            </a:r>
            <a:r>
              <a:rPr lang="en-US" sz="2000" b="1" i="0" dirty="0">
                <a:solidFill>
                  <a:srgbClr val="000000"/>
                </a:solidFill>
                <a:effectLst/>
                <a:highlight>
                  <a:srgbClr val="FFFF00"/>
                </a:highlight>
                <a:latin typeface="system-ui"/>
              </a:rPr>
              <a:t>ark 14:36 </a:t>
            </a:r>
            <a:r>
              <a:rPr lang="en-US" sz="2000" b="1" i="0" dirty="0">
                <a:solidFill>
                  <a:srgbClr val="000000"/>
                </a:solidFill>
                <a:effectLst/>
                <a:latin typeface="system-ui"/>
              </a:rPr>
              <a:t>Jesus prayed in the Garden of Olives “Abba,</a:t>
            </a:r>
            <a:r>
              <a:rPr lang="en-US" sz="2000" b="1" i="0" baseline="30000" dirty="0">
                <a:solidFill>
                  <a:srgbClr val="000000"/>
                </a:solidFill>
                <a:effectLst/>
                <a:latin typeface="system-ui"/>
              </a:rPr>
              <a:t> </a:t>
            </a:r>
            <a:r>
              <a:rPr lang="en-US" sz="2000" b="1" i="0" dirty="0">
                <a:solidFill>
                  <a:srgbClr val="000000"/>
                </a:solidFill>
                <a:effectLst/>
                <a:latin typeface="system-ui"/>
              </a:rPr>
              <a:t>Father, for you all things are possible; remove this cup from me, yet not what I want but what you want.”</a:t>
            </a:r>
          </a:p>
          <a:p>
            <a:pPr marL="0" indent="0" algn="l">
              <a:buNone/>
            </a:pPr>
            <a:endParaRPr lang="en-US" sz="2000" b="1" dirty="0">
              <a:solidFill>
                <a:srgbClr val="000000"/>
              </a:solidFill>
              <a:latin typeface="system-ui"/>
            </a:endParaRPr>
          </a:p>
          <a:p>
            <a:pPr marL="0" indent="0" algn="l">
              <a:buNone/>
            </a:pPr>
            <a:r>
              <a:rPr lang="en-US" sz="2000" b="1" i="0" dirty="0">
                <a:solidFill>
                  <a:srgbClr val="000000"/>
                </a:solidFill>
                <a:effectLst/>
                <a:highlight>
                  <a:srgbClr val="FFFF00"/>
                </a:highlight>
                <a:latin typeface="ui-sans-serif"/>
              </a:rPr>
              <a:t>Luke 6:46 </a:t>
            </a:r>
            <a:r>
              <a:rPr lang="en-US" sz="2000" b="1" i="0" dirty="0">
                <a:solidFill>
                  <a:srgbClr val="000000"/>
                </a:solidFill>
                <a:effectLst/>
                <a:latin typeface="ui-sans-serif"/>
              </a:rPr>
              <a:t>- “Why do you call me ‘Lord, Lord,’ and not do what I tell you?”</a:t>
            </a:r>
          </a:p>
          <a:p>
            <a:pPr marL="0" indent="0">
              <a:buNone/>
            </a:pPr>
            <a:br>
              <a:rPr lang="en-US" sz="2000" b="1" dirty="0"/>
            </a:br>
            <a:r>
              <a:rPr lang="en-US" sz="2000" b="1" i="0" dirty="0">
                <a:solidFill>
                  <a:srgbClr val="000000"/>
                </a:solidFill>
                <a:effectLst/>
                <a:highlight>
                  <a:srgbClr val="FFFF00"/>
                </a:highlight>
                <a:latin typeface="ui-sans-serif"/>
              </a:rPr>
              <a:t>John 14:15 </a:t>
            </a:r>
            <a:r>
              <a:rPr lang="en-US" sz="2000" b="1" i="0" dirty="0">
                <a:solidFill>
                  <a:srgbClr val="000000"/>
                </a:solidFill>
                <a:effectLst/>
                <a:latin typeface="ui-sans-serif"/>
              </a:rPr>
              <a:t>- “If you love me, you will keep my commandments.”</a:t>
            </a:r>
          </a:p>
          <a:p>
            <a:pPr marL="0" indent="0">
              <a:buNone/>
            </a:pPr>
            <a:endParaRPr lang="en-US" sz="2000" b="1" dirty="0">
              <a:solidFill>
                <a:srgbClr val="000000"/>
              </a:solidFill>
              <a:latin typeface="ui-sans-serif"/>
            </a:endParaRPr>
          </a:p>
          <a:p>
            <a:pPr marL="0" indent="0">
              <a:buNone/>
            </a:pPr>
            <a:r>
              <a:rPr lang="en-US" sz="2000" b="1" i="0" dirty="0">
                <a:solidFill>
                  <a:srgbClr val="000000"/>
                </a:solidFill>
                <a:effectLst/>
                <a:highlight>
                  <a:srgbClr val="FFFF00"/>
                </a:highlight>
                <a:latin typeface="ui-sans-serif"/>
              </a:rPr>
              <a:t>Acts 5:29 </a:t>
            </a:r>
            <a:r>
              <a:rPr lang="en-US" sz="2000" b="1" i="0" dirty="0">
                <a:solidFill>
                  <a:srgbClr val="000000"/>
                </a:solidFill>
                <a:effectLst/>
                <a:latin typeface="ui-sans-serif"/>
              </a:rPr>
              <a:t>- But Peter and the apostles answered, “We must obey God rather than </a:t>
            </a:r>
            <a:r>
              <a:rPr lang="en-US" sz="2000" b="1" dirty="0">
                <a:solidFill>
                  <a:srgbClr val="000000"/>
                </a:solidFill>
                <a:latin typeface="ui-sans-serif"/>
              </a:rPr>
              <a:t>humankind.”</a:t>
            </a:r>
          </a:p>
          <a:p>
            <a:pPr marL="0" indent="0">
              <a:buNone/>
            </a:pPr>
            <a:endParaRPr lang="en-US" sz="2000" b="1" i="0" dirty="0">
              <a:solidFill>
                <a:srgbClr val="000000"/>
              </a:solidFill>
              <a:effectLst/>
              <a:latin typeface="ui-sans-serif"/>
            </a:endParaRPr>
          </a:p>
          <a:p>
            <a:pPr marL="0" indent="0">
              <a:buNone/>
            </a:pPr>
            <a:r>
              <a:rPr lang="en-US" sz="2000" b="1" i="0" dirty="0">
                <a:solidFill>
                  <a:srgbClr val="000000"/>
                </a:solidFill>
                <a:effectLst/>
                <a:highlight>
                  <a:srgbClr val="FFFF00"/>
                </a:highlight>
                <a:latin typeface="ui-sans-serif"/>
              </a:rPr>
              <a:t>Luke 11:28 </a:t>
            </a:r>
            <a:r>
              <a:rPr lang="en-US" sz="2000" b="1" dirty="0">
                <a:solidFill>
                  <a:srgbClr val="000000"/>
                </a:solidFill>
                <a:latin typeface="ui-sans-serif"/>
              </a:rPr>
              <a:t>Jesus </a:t>
            </a:r>
            <a:r>
              <a:rPr lang="en-US" sz="2000" b="1" i="0" dirty="0">
                <a:solidFill>
                  <a:srgbClr val="000000"/>
                </a:solidFill>
                <a:effectLst/>
                <a:latin typeface="ui-sans-serif"/>
              </a:rPr>
              <a:t>replied, “Blessed rather are those who hear the word of God and obey it.”</a:t>
            </a:r>
            <a:endParaRPr lang="en-NZ" sz="2000" b="1" dirty="0"/>
          </a:p>
        </p:txBody>
      </p:sp>
    </p:spTree>
    <p:extLst>
      <p:ext uri="{BB962C8B-B14F-4D97-AF65-F5344CB8AC3E}">
        <p14:creationId xmlns:p14="http://schemas.microsoft.com/office/powerpoint/2010/main" val="9994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E8EA1-2823-A24D-BA2D-3B2291C192EB}"/>
              </a:ext>
            </a:extLst>
          </p:cNvPr>
          <p:cNvSpPr>
            <a:spLocks noGrp="1"/>
          </p:cNvSpPr>
          <p:nvPr>
            <p:ph type="title"/>
          </p:nvPr>
        </p:nvSpPr>
        <p:spPr>
          <a:xfrm>
            <a:off x="381001" y="203812"/>
            <a:ext cx="11560628" cy="1090598"/>
          </a:xfrm>
        </p:spPr>
        <p:txBody>
          <a:bodyPr>
            <a:normAutofit fontScale="90000"/>
          </a:bodyPr>
          <a:lstStyle/>
          <a:p>
            <a:r>
              <a:rPr lang="en-NZ" b="1" dirty="0"/>
              <a:t>Getting to know a little about What is the history of our vows</a:t>
            </a:r>
            <a:br>
              <a:rPr lang="en-NZ" b="1" dirty="0"/>
            </a:br>
            <a:r>
              <a:rPr lang="en-NZ" b="1" dirty="0"/>
              <a:t>What about our vow of poverty?</a:t>
            </a:r>
          </a:p>
        </p:txBody>
      </p:sp>
      <p:sp>
        <p:nvSpPr>
          <p:cNvPr id="3" name="Content Placeholder 2">
            <a:extLst>
              <a:ext uri="{FF2B5EF4-FFF2-40B4-BE49-F238E27FC236}">
                <a16:creationId xmlns:a16="http://schemas.microsoft.com/office/drawing/2014/main" id="{02505BE9-40E8-8BE5-C2D0-B745F9A834F1}"/>
              </a:ext>
            </a:extLst>
          </p:cNvPr>
          <p:cNvSpPr>
            <a:spLocks noGrp="1"/>
          </p:cNvSpPr>
          <p:nvPr>
            <p:ph idx="1"/>
          </p:nvPr>
        </p:nvSpPr>
        <p:spPr>
          <a:xfrm>
            <a:off x="381001" y="1205298"/>
            <a:ext cx="11560628" cy="5652702"/>
          </a:xfrm>
        </p:spPr>
        <p:txBody>
          <a:bodyPr>
            <a:normAutofit fontScale="92500" lnSpcReduction="20000"/>
          </a:bodyPr>
          <a:lstStyle/>
          <a:p>
            <a:pPr marL="0" indent="0">
              <a:buNone/>
            </a:pPr>
            <a:r>
              <a:rPr lang="en-NZ" sz="2400" b="1" dirty="0"/>
              <a:t>Let’s see what insights we can learn from the New Testament about our vow of poverty? But first what do our Constitutions say to us?</a:t>
            </a:r>
          </a:p>
          <a:p>
            <a:pPr marL="0" indent="0">
              <a:buNone/>
            </a:pPr>
            <a:endParaRPr lang="en-NZ" sz="2400" b="1" dirty="0"/>
          </a:p>
          <a:p>
            <a:pPr marL="0" indent="0" algn="just">
              <a:buNone/>
            </a:pPr>
            <a:r>
              <a:rPr lang="en-IE" sz="2400" b="1" dirty="0">
                <a:effectLst/>
                <a:latin typeface="Calibri" panose="020F0502020204030204" pitchFamily="34" charset="0"/>
                <a:ea typeface="Calibri" panose="020F0502020204030204" pitchFamily="34" charset="0"/>
                <a:cs typeface="Times New Roman" panose="02020603050405020304" pitchFamily="18" charset="0"/>
              </a:rPr>
              <a:t>21. We commit ourselves to live simply and frugally, sharing our material, spiritual and intellectual gifts.  We take reasonable care of our physical, mental and spiritual well-being.  In the spirit of gospel simplicity and reverence, we joyfully forgo even necessities if the occasion arises, keeping in mind the words of Euphrasie Barbier that </a:t>
            </a:r>
            <a:r>
              <a:rPr lang="en-IE" sz="24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t>
            </a:r>
            <a:r>
              <a:rPr lang="en-IE" sz="2400" b="1" i="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we seek not a comfortable poverty which wants for nothing, but the real poverty of the cross”</a:t>
            </a:r>
            <a:r>
              <a:rPr lang="en-IE" sz="2400" b="1" i="1" dirty="0">
                <a:latin typeface="Calibri" panose="020F0502020204030204" pitchFamily="34" charset="0"/>
                <a:ea typeface="Calibri" panose="020F0502020204030204" pitchFamily="34" charset="0"/>
                <a:cs typeface="Times New Roman" panose="02020603050405020304" pitchFamily="18" charset="0"/>
              </a:rPr>
              <a:t> </a:t>
            </a:r>
            <a:r>
              <a:rPr lang="en-IE" sz="2400" b="1" dirty="0">
                <a:latin typeface="Calibri" panose="020F0502020204030204" pitchFamily="34" charset="0"/>
                <a:ea typeface="Calibri" panose="020F0502020204030204" pitchFamily="34" charset="0"/>
                <a:cs typeface="Times New Roman" panose="02020603050405020304" pitchFamily="18" charset="0"/>
              </a:rPr>
              <a:t>(</a:t>
            </a:r>
            <a:r>
              <a:rPr lang="en-US" sz="2400" b="1" dirty="0">
                <a:effectLst/>
                <a:latin typeface="Calibri" panose="020F0502020204030204" pitchFamily="34" charset="0"/>
                <a:ea typeface="Calibri" panose="020F0502020204030204" pitchFamily="34" charset="0"/>
                <a:cs typeface="Times New Roman" panose="02020603050405020304" pitchFamily="18" charset="0"/>
              </a:rPr>
              <a:t>Euphrasie Barbier, Letter to Mother Mary St Jude, Lyon, 10 October, 1885). </a:t>
            </a:r>
            <a:r>
              <a:rPr lang="en-US" sz="2400" b="1" dirty="0">
                <a:solidFill>
                  <a:schemeClr val="tx1"/>
                </a:solidFill>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What might the words of Euphrasie be saying to us today about living our vow of poverty in an environmentally threatened world? Do we have a comfortable poverty, or a real poverty of the cross?</a:t>
            </a:r>
            <a:endParaRPr lang="en-NZ" sz="2400" b="1" dirty="0">
              <a:solidFill>
                <a:schemeClr val="tx1"/>
              </a:solidFill>
              <a:effectLst/>
              <a:highlight>
                <a:srgbClr val="00FFFF"/>
              </a:highlight>
              <a:latin typeface="Calibri" panose="020F0502020204030204" pitchFamily="34" charset="0"/>
              <a:ea typeface="Calibri" panose="020F0502020204030204" pitchFamily="34" charset="0"/>
              <a:cs typeface="Times New Roman" panose="02020603050405020304" pitchFamily="18" charset="0"/>
            </a:endParaRPr>
          </a:p>
          <a:p>
            <a:pPr marL="0" lvl="0" indent="0" algn="just">
              <a:buNone/>
            </a:pPr>
            <a:r>
              <a:rPr lang="en-IE" sz="2400" b="1" dirty="0">
                <a:effectLst/>
                <a:latin typeface="Calibri" panose="020F0502020204030204" pitchFamily="34" charset="0"/>
                <a:ea typeface="Calibri" panose="020F0502020204030204" pitchFamily="34" charset="0"/>
                <a:cs typeface="Times New Roman" panose="02020603050405020304" pitchFamily="18" charset="0"/>
              </a:rPr>
              <a:t> </a:t>
            </a:r>
            <a:endParaRPr lang="en-NZ" sz="2400" b="1"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15000"/>
              </a:lnSpc>
              <a:spcAft>
                <a:spcPts val="1000"/>
              </a:spcAft>
              <a:buNone/>
            </a:pPr>
            <a:r>
              <a:rPr lang="en-IE" sz="2400" b="1" dirty="0">
                <a:effectLst/>
                <a:latin typeface="Calibri" panose="020F0502020204030204" pitchFamily="34" charset="0"/>
                <a:ea typeface="Calibri" panose="020F0502020204030204" pitchFamily="34" charset="0"/>
                <a:cs typeface="Times New Roman" panose="02020603050405020304" pitchFamily="18" charset="0"/>
              </a:rPr>
              <a:t>22. By our vow of poverty we renounce the use and disposal of material goods.  Personal gifts, salaries, pensions, insurance and income we receive, whose title was acquired after first profession, belong to the congregation.  We live interdependently, sharing a common purse.  We receive from the congregation according to our individual and communal needs.</a:t>
            </a:r>
            <a:endParaRPr lang="en-NZ" sz="2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NZ" sz="2400" b="1" dirty="0"/>
          </a:p>
          <a:p>
            <a:pPr marL="0" indent="0">
              <a:buNone/>
            </a:pPr>
            <a:endParaRPr lang="en-NZ" sz="2400" b="1" dirty="0"/>
          </a:p>
        </p:txBody>
      </p:sp>
    </p:spTree>
    <p:extLst>
      <p:ext uri="{BB962C8B-B14F-4D97-AF65-F5344CB8AC3E}">
        <p14:creationId xmlns:p14="http://schemas.microsoft.com/office/powerpoint/2010/main" val="31536512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919A7-FFD7-BE5D-A0F2-E7E32CDFF3ED}"/>
              </a:ext>
            </a:extLst>
          </p:cNvPr>
          <p:cNvSpPr>
            <a:spLocks noGrp="1"/>
          </p:cNvSpPr>
          <p:nvPr>
            <p:ph type="title"/>
          </p:nvPr>
        </p:nvSpPr>
        <p:spPr>
          <a:xfrm>
            <a:off x="228600" y="125049"/>
            <a:ext cx="11734800" cy="866469"/>
          </a:xfrm>
        </p:spPr>
        <p:txBody>
          <a:bodyPr>
            <a:normAutofit fontScale="90000"/>
          </a:bodyPr>
          <a:lstStyle/>
          <a:p>
            <a:r>
              <a:rPr lang="en-NZ" b="1" dirty="0"/>
              <a:t>What about “The word of god?” and from where does it come to us?</a:t>
            </a:r>
          </a:p>
        </p:txBody>
      </p:sp>
      <p:sp>
        <p:nvSpPr>
          <p:cNvPr id="3" name="Content Placeholder 2">
            <a:extLst>
              <a:ext uri="{FF2B5EF4-FFF2-40B4-BE49-F238E27FC236}">
                <a16:creationId xmlns:a16="http://schemas.microsoft.com/office/drawing/2014/main" id="{5696A350-F865-94D1-ABAD-7C0EFF672D81}"/>
              </a:ext>
            </a:extLst>
          </p:cNvPr>
          <p:cNvSpPr>
            <a:spLocks noGrp="1"/>
          </p:cNvSpPr>
          <p:nvPr>
            <p:ph idx="1"/>
          </p:nvPr>
        </p:nvSpPr>
        <p:spPr>
          <a:xfrm>
            <a:off x="500743" y="1167788"/>
            <a:ext cx="11397343" cy="5486400"/>
          </a:xfrm>
        </p:spPr>
        <p:txBody>
          <a:bodyPr>
            <a:normAutofit lnSpcReduction="10000"/>
          </a:bodyPr>
          <a:lstStyle/>
          <a:p>
            <a:pPr marL="0" indent="0">
              <a:buNone/>
            </a:pPr>
            <a:r>
              <a:rPr lang="en-NZ" sz="2400" b="1" dirty="0"/>
              <a:t>I made my first profession in 1961, a year before Vatican II began, and it was very clear that the word of God came to us in the words of our superiors.  I had never heard of the words “discernment” or “dialogue”. I recall getting a phone call from our provincial superior telling me I was to pack immediately and go to another convent and that I would be teaching in our college there.  The sister whom I was meant to replace refused to move and so in the end I did not go. The other Sister later left the congregation!!!</a:t>
            </a:r>
          </a:p>
          <a:p>
            <a:pPr marL="0" indent="0">
              <a:buNone/>
            </a:pPr>
            <a:r>
              <a:rPr lang="en-US" sz="2400" b="1" i="0" dirty="0">
                <a:solidFill>
                  <a:srgbClr val="001D35"/>
                </a:solidFill>
                <a:effectLst/>
                <a:latin typeface="Google Sans"/>
              </a:rPr>
              <a:t>Vatican II’s </a:t>
            </a:r>
            <a:r>
              <a:rPr lang="en-US" sz="2400" b="1" i="1" dirty="0">
                <a:solidFill>
                  <a:srgbClr val="001D35"/>
                </a:solidFill>
                <a:effectLst/>
                <a:latin typeface="Google Sans"/>
              </a:rPr>
              <a:t>Gaudium et Spes, </a:t>
            </a:r>
            <a:r>
              <a:rPr lang="en-US" sz="2400" b="1" dirty="0">
                <a:solidFill>
                  <a:srgbClr val="001D35"/>
                </a:solidFill>
                <a:effectLst/>
                <a:latin typeface="Google Sans"/>
              </a:rPr>
              <a:t>“The Church in the Modern World” no.4, reminds us to be aware of the “signs of the times,” that is know what is happening in our world and society as we are called to make decisions that hasten the Reign of God among us  </a:t>
            </a:r>
          </a:p>
          <a:p>
            <a:pPr marL="0" indent="0">
              <a:buNone/>
            </a:pPr>
            <a:r>
              <a:rPr lang="en-US" sz="2400" b="1" i="0" dirty="0">
                <a:solidFill>
                  <a:srgbClr val="001D35"/>
                </a:solidFill>
                <a:effectLst/>
                <a:latin typeface="Google Sans"/>
              </a:rPr>
              <a:t>In </a:t>
            </a:r>
            <a:r>
              <a:rPr lang="en-US" sz="2400" b="1" i="1" dirty="0">
                <a:solidFill>
                  <a:srgbClr val="001D35"/>
                </a:solidFill>
                <a:effectLst/>
                <a:latin typeface="Google Sans"/>
              </a:rPr>
              <a:t>Laudato Si, </a:t>
            </a:r>
            <a:r>
              <a:rPr lang="en-US" sz="2400" b="1" dirty="0"/>
              <a:t>Pope Francis speaks of the "cry of the earth" and the "cry of the poor.”</a:t>
            </a:r>
          </a:p>
          <a:p>
            <a:pPr marL="0" indent="0">
              <a:buNone/>
            </a:pPr>
            <a:r>
              <a:rPr lang="en-US" sz="2400" b="1" dirty="0"/>
              <a:t>So today, we not only need to listen to the voice of our religious leaders but to other voices too – the society in which we live and work, the cry of the poor, and the cry of the Earth</a:t>
            </a:r>
          </a:p>
          <a:p>
            <a:pPr marL="0" indent="0">
              <a:buNone/>
            </a:pPr>
            <a:endParaRPr lang="en-NZ" sz="2400" b="1" dirty="0"/>
          </a:p>
        </p:txBody>
      </p:sp>
    </p:spTree>
    <p:extLst>
      <p:ext uri="{BB962C8B-B14F-4D97-AF65-F5344CB8AC3E}">
        <p14:creationId xmlns:p14="http://schemas.microsoft.com/office/powerpoint/2010/main" val="18959496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E006F-4843-A62E-BD33-6D6719D7A39E}"/>
              </a:ext>
            </a:extLst>
          </p:cNvPr>
          <p:cNvSpPr>
            <a:spLocks noGrp="1"/>
          </p:cNvSpPr>
          <p:nvPr>
            <p:ph type="title"/>
          </p:nvPr>
        </p:nvSpPr>
        <p:spPr>
          <a:xfrm>
            <a:off x="462708" y="204111"/>
            <a:ext cx="11049917" cy="1265082"/>
          </a:xfrm>
        </p:spPr>
        <p:txBody>
          <a:bodyPr>
            <a:normAutofit/>
          </a:bodyPr>
          <a:lstStyle/>
          <a:p>
            <a:r>
              <a:rPr lang="en-NZ" sz="3200" b="1" dirty="0"/>
              <a:t>Different voices so what are we to do?</a:t>
            </a:r>
            <a:endParaRPr lang="en-NZ" sz="3200" dirty="0"/>
          </a:p>
        </p:txBody>
      </p:sp>
      <p:sp>
        <p:nvSpPr>
          <p:cNvPr id="3" name="Text Placeholder 2">
            <a:extLst>
              <a:ext uri="{FF2B5EF4-FFF2-40B4-BE49-F238E27FC236}">
                <a16:creationId xmlns:a16="http://schemas.microsoft.com/office/drawing/2014/main" id="{5FF02027-5719-4628-C059-0EE3D0B82C8F}"/>
              </a:ext>
            </a:extLst>
          </p:cNvPr>
          <p:cNvSpPr>
            <a:spLocks noGrp="1"/>
          </p:cNvSpPr>
          <p:nvPr>
            <p:ph type="body" idx="1"/>
          </p:nvPr>
        </p:nvSpPr>
        <p:spPr>
          <a:xfrm>
            <a:off x="462708" y="1608463"/>
            <a:ext cx="11347374" cy="5045426"/>
          </a:xfrm>
        </p:spPr>
        <p:txBody>
          <a:bodyPr/>
          <a:lstStyle/>
          <a:p>
            <a:r>
              <a:rPr lang="en-IE" sz="2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We are all called to live in relationships of responsibility, trust and collaboration for the common good and availability for mission.  We enter into dialogue and</a:t>
            </a:r>
            <a:r>
              <a:rPr lang="en-IE" sz="2400" b="1" u="sng"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IE" sz="2400" b="1" u="sng" dirty="0">
                <a:solidFill>
                  <a:schemeClr val="bg1"/>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discernment</a:t>
            </a:r>
            <a:r>
              <a:rPr lang="en-IE" sz="2400" b="1" u="sng"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IE" sz="2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with our leaders to enable us to share in the mission of the congregation to bring about the reign of God </a:t>
            </a:r>
            <a:r>
              <a:rPr lang="en-IE" sz="2400" b="1" u="sng"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Constitution 26.</a:t>
            </a:r>
          </a:p>
          <a:p>
            <a:endParaRPr lang="en-IE" sz="2400" b="1"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r>
              <a:rPr lang="en-IE" sz="2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The congregation chapter is a collegial assembly representing the whole congregation.  While in session it is the highest legislative authority in the congregation.  As a moment of reflection and </a:t>
            </a:r>
            <a:r>
              <a:rPr lang="en-IE" sz="2400" b="1" u="sng" dirty="0">
                <a:solidFill>
                  <a:schemeClr val="bg1"/>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discernment </a:t>
            </a:r>
            <a:r>
              <a:rPr lang="en-IE" sz="2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it is an occasion for reviewing, in the light of the gospel, the life of the whole congregation and fidelity to our religious missionary identity.  Attentive to the guidance of the Spirit, the chapter decides the directions necessary for renewal according to the needs of the world. (Can. 631, §1), </a:t>
            </a:r>
            <a:r>
              <a:rPr lang="en-IE" sz="2400" b="1" u="sng"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Constitution 100</a:t>
            </a:r>
            <a:endParaRPr lang="en-NZ" sz="2400" b="1" u="sng"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p>
            <a:endParaRPr lang="en-NZ" sz="24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p>
            <a:endParaRPr lang="en-NZ" dirty="0"/>
          </a:p>
        </p:txBody>
      </p:sp>
    </p:spTree>
    <p:extLst>
      <p:ext uri="{BB962C8B-B14F-4D97-AF65-F5344CB8AC3E}">
        <p14:creationId xmlns:p14="http://schemas.microsoft.com/office/powerpoint/2010/main" val="4351848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A2030-D9C2-45BF-B2A6-8CB2B9D56CA2}"/>
              </a:ext>
            </a:extLst>
          </p:cNvPr>
          <p:cNvSpPr>
            <a:spLocks noGrp="1"/>
          </p:cNvSpPr>
          <p:nvPr>
            <p:ph type="title"/>
          </p:nvPr>
        </p:nvSpPr>
        <p:spPr>
          <a:xfrm>
            <a:off x="328669" y="216421"/>
            <a:ext cx="11534661" cy="1281873"/>
          </a:xfrm>
        </p:spPr>
        <p:txBody>
          <a:bodyPr>
            <a:normAutofit fontScale="90000"/>
          </a:bodyPr>
          <a:lstStyle/>
          <a:p>
            <a:r>
              <a:rPr lang="en-NZ" sz="2800" b="1" dirty="0"/>
              <a:t>The word “discernment” as we understand it in our religious life comes to us from St Ignatius, founder of the Jesuits</a:t>
            </a:r>
          </a:p>
        </p:txBody>
      </p:sp>
      <p:sp>
        <p:nvSpPr>
          <p:cNvPr id="3" name="Text Placeholder 2">
            <a:extLst>
              <a:ext uri="{FF2B5EF4-FFF2-40B4-BE49-F238E27FC236}">
                <a16:creationId xmlns:a16="http://schemas.microsoft.com/office/drawing/2014/main" id="{836829D1-67C1-E790-8CB8-463B891080DF}"/>
              </a:ext>
            </a:extLst>
          </p:cNvPr>
          <p:cNvSpPr>
            <a:spLocks noGrp="1"/>
          </p:cNvSpPr>
          <p:nvPr>
            <p:ph type="body" idx="1"/>
          </p:nvPr>
        </p:nvSpPr>
        <p:spPr>
          <a:xfrm>
            <a:off x="328669" y="1498294"/>
            <a:ext cx="11745818" cy="5221995"/>
          </a:xfrm>
        </p:spPr>
        <p:txBody>
          <a:bodyPr>
            <a:normAutofit fontScale="92500"/>
          </a:bodyPr>
          <a:lstStyle/>
          <a:p>
            <a:r>
              <a:rPr lang="en-US" sz="2200" b="1" i="0" dirty="0">
                <a:solidFill>
                  <a:srgbClr val="1F1F1F"/>
                </a:solidFill>
                <a:effectLst/>
                <a:latin typeface="Google Sans"/>
              </a:rPr>
              <a:t>Ignatian discernment, sometimes called “discernment of spirits,” is </a:t>
            </a:r>
            <a:r>
              <a:rPr lang="en-US" sz="2200" b="1" i="0" dirty="0">
                <a:solidFill>
                  <a:srgbClr val="040C28"/>
                </a:solidFill>
                <a:effectLst/>
                <a:latin typeface="Google Sans"/>
              </a:rPr>
              <a:t>the spiritual practice of noticing the movements within our heart and soul — our desires, thoughts, emotions — and identifying where they are coming from and where they are leading </a:t>
            </a:r>
            <a:r>
              <a:rPr lang="en-US" sz="2200" b="1" dirty="0">
                <a:solidFill>
                  <a:srgbClr val="040C28"/>
                </a:solidFill>
                <a:latin typeface="Google Sans"/>
              </a:rPr>
              <a:t>us</a:t>
            </a:r>
            <a:r>
              <a:rPr lang="en-US" sz="2200" b="1" dirty="0">
                <a:solidFill>
                  <a:srgbClr val="1F1F1F"/>
                </a:solidFill>
                <a:latin typeface="Google Sans"/>
              </a:rPr>
              <a:t> (Office of Ignatian Spirituality)</a:t>
            </a:r>
          </a:p>
          <a:p>
            <a:endParaRPr lang="en-US" sz="2200" b="1" dirty="0">
              <a:solidFill>
                <a:srgbClr val="1F1F1F"/>
              </a:solidFill>
              <a:latin typeface="Google Sans"/>
            </a:endParaRPr>
          </a:p>
          <a:p>
            <a:r>
              <a:rPr lang="en-US" sz="2200" b="1" dirty="0">
                <a:solidFill>
                  <a:srgbClr val="1F1F1F"/>
                </a:solidFill>
                <a:latin typeface="Google Sans"/>
              </a:rPr>
              <a:t>Discernment happens at the personal level as individuals recognize their need to make an important decision, e.g., discernment is important for novices and their formators as decisions are being made about going ahead with first profession</a:t>
            </a:r>
          </a:p>
          <a:p>
            <a:endParaRPr lang="en-US" sz="2200" b="1" dirty="0">
              <a:solidFill>
                <a:srgbClr val="1F1F1F"/>
              </a:solidFill>
              <a:latin typeface="Google Sans"/>
            </a:endParaRPr>
          </a:p>
          <a:p>
            <a:r>
              <a:rPr lang="en-US" sz="2200" b="1" dirty="0">
                <a:solidFill>
                  <a:srgbClr val="1F1F1F"/>
                </a:solidFill>
                <a:latin typeface="Google Sans"/>
              </a:rPr>
              <a:t>Discernment is also very important when RNDMs gather together for congregation chapters or province gatherings. Discernment is about listening to different voices through which the Holy Spirit, the Triune God, speak to us, those “whisperings of grace” that Euphrasie wrote about, see Constitution 26. </a:t>
            </a:r>
          </a:p>
          <a:p>
            <a:endParaRPr lang="en-US" sz="2200" b="1" dirty="0">
              <a:solidFill>
                <a:srgbClr val="1F1F1F"/>
              </a:solidFill>
              <a:latin typeface="Google Sans"/>
            </a:endParaRPr>
          </a:p>
          <a:p>
            <a:r>
              <a:rPr lang="en-US" sz="2200" b="1" dirty="0">
                <a:solidFill>
                  <a:srgbClr val="1F1F1F"/>
                </a:solidFill>
                <a:latin typeface="Google Sans"/>
              </a:rPr>
              <a:t>Discernment is about more than listening to your own voice. We have to listen to other voices, our leadership teams, our provinces/regions, our communities, the cry of the poor, the cry of the earth</a:t>
            </a:r>
          </a:p>
          <a:p>
            <a:endParaRPr lang="en-US" sz="2200" b="1" dirty="0">
              <a:solidFill>
                <a:srgbClr val="1F1F1F"/>
              </a:solidFill>
              <a:latin typeface="Google Sans"/>
            </a:endParaRPr>
          </a:p>
          <a:p>
            <a:endParaRPr lang="en-US" sz="2200" b="1" dirty="0">
              <a:solidFill>
                <a:srgbClr val="1F1F1F"/>
              </a:solidFill>
              <a:latin typeface="Google Sans"/>
            </a:endParaRPr>
          </a:p>
          <a:p>
            <a:endParaRPr lang="en-US" sz="2400" b="1" dirty="0">
              <a:solidFill>
                <a:srgbClr val="1F1F1F"/>
              </a:solidFill>
              <a:latin typeface="Google Sans"/>
            </a:endParaRPr>
          </a:p>
          <a:p>
            <a:endParaRPr lang="en-NZ" sz="2400" b="1" dirty="0"/>
          </a:p>
        </p:txBody>
      </p:sp>
    </p:spTree>
    <p:extLst>
      <p:ext uri="{BB962C8B-B14F-4D97-AF65-F5344CB8AC3E}">
        <p14:creationId xmlns:p14="http://schemas.microsoft.com/office/powerpoint/2010/main" val="10120699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33A5D-5B7C-1BE7-35A1-20A978343A22}"/>
              </a:ext>
            </a:extLst>
          </p:cNvPr>
          <p:cNvSpPr>
            <a:spLocks noGrp="1"/>
          </p:cNvSpPr>
          <p:nvPr>
            <p:ph type="title"/>
          </p:nvPr>
        </p:nvSpPr>
        <p:spPr>
          <a:xfrm>
            <a:off x="341522" y="99152"/>
            <a:ext cx="11622795" cy="1459470"/>
          </a:xfrm>
        </p:spPr>
        <p:txBody>
          <a:bodyPr>
            <a:normAutofit fontScale="90000"/>
          </a:bodyPr>
          <a:lstStyle/>
          <a:p>
            <a:r>
              <a:rPr lang="en-NZ" b="1" dirty="0"/>
              <a:t>Never forget about the Holy spirit who speaks to us through so many different voices</a:t>
            </a:r>
          </a:p>
        </p:txBody>
      </p:sp>
      <p:sp>
        <p:nvSpPr>
          <p:cNvPr id="3" name="Text Placeholder 2">
            <a:extLst>
              <a:ext uri="{FF2B5EF4-FFF2-40B4-BE49-F238E27FC236}">
                <a16:creationId xmlns:a16="http://schemas.microsoft.com/office/drawing/2014/main" id="{655F2768-4F0C-A403-B70D-6C3BDA4A778C}"/>
              </a:ext>
            </a:extLst>
          </p:cNvPr>
          <p:cNvSpPr>
            <a:spLocks noGrp="1"/>
          </p:cNvSpPr>
          <p:nvPr>
            <p:ph type="body" idx="1"/>
          </p:nvPr>
        </p:nvSpPr>
        <p:spPr>
          <a:xfrm>
            <a:off x="341521" y="1905918"/>
            <a:ext cx="11622795" cy="4693186"/>
          </a:xfrm>
        </p:spPr>
        <p:txBody>
          <a:bodyPr>
            <a:normAutofit/>
          </a:bodyPr>
          <a:lstStyle/>
          <a:p>
            <a:pPr defTabSz="179388"/>
            <a:r>
              <a:rPr lang="en-US" sz="2800" b="1" dirty="0">
                <a:solidFill>
                  <a:schemeClr val="bg1"/>
                </a:solidFill>
              </a:rPr>
              <a:t>When decisions are made nowadays we need to be aware of the different ways </a:t>
            </a:r>
            <a:r>
              <a:rPr lang="en-US" sz="2800" b="1">
                <a:solidFill>
                  <a:schemeClr val="bg1"/>
                </a:solidFill>
              </a:rPr>
              <a:t>through which the </a:t>
            </a:r>
            <a:r>
              <a:rPr lang="en-US" sz="2800" b="1" dirty="0">
                <a:solidFill>
                  <a:schemeClr val="bg1"/>
                </a:solidFill>
              </a:rPr>
              <a:t>Spirit speaks to us. </a:t>
            </a:r>
          </a:p>
          <a:p>
            <a:pPr defTabSz="179388"/>
            <a:endParaRPr lang="en-US" sz="2800" b="1" dirty="0">
              <a:solidFill>
                <a:schemeClr val="bg1"/>
              </a:solidFill>
            </a:endParaRPr>
          </a:p>
          <a:p>
            <a:pPr defTabSz="179388"/>
            <a:r>
              <a:rPr lang="en-US" sz="2800" b="1" dirty="0">
                <a:solidFill>
                  <a:schemeClr val="bg1"/>
                </a:solidFill>
              </a:rPr>
              <a:t>This is why discernment is so necessary as that requires careful listening on all sides</a:t>
            </a:r>
          </a:p>
          <a:p>
            <a:pPr defTabSz="179388"/>
            <a:endParaRPr lang="en-US" sz="2800" b="1" dirty="0">
              <a:solidFill>
                <a:schemeClr val="bg1"/>
              </a:solidFill>
            </a:endParaRPr>
          </a:p>
          <a:p>
            <a:pPr defTabSz="179388"/>
            <a:r>
              <a:rPr lang="en-US" sz="2800" b="1" dirty="0">
                <a:solidFill>
                  <a:schemeClr val="bg1"/>
                </a:solidFill>
              </a:rPr>
              <a:t>This is why dialogue is so necessary as no one has all the insights needed when important personal, community, provincial and congregational decisions are being made</a:t>
            </a:r>
            <a:endParaRPr lang="en-NZ" sz="2800" b="1" dirty="0">
              <a:solidFill>
                <a:schemeClr val="bg1"/>
              </a:solidFill>
            </a:endParaRPr>
          </a:p>
        </p:txBody>
      </p:sp>
    </p:spTree>
    <p:extLst>
      <p:ext uri="{BB962C8B-B14F-4D97-AF65-F5344CB8AC3E}">
        <p14:creationId xmlns:p14="http://schemas.microsoft.com/office/powerpoint/2010/main" val="26103515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AFCC4-494F-D68B-2B4A-2B9F0B131D21}"/>
              </a:ext>
            </a:extLst>
          </p:cNvPr>
          <p:cNvSpPr>
            <a:spLocks noGrp="1"/>
          </p:cNvSpPr>
          <p:nvPr>
            <p:ph type="title"/>
          </p:nvPr>
        </p:nvSpPr>
        <p:spPr>
          <a:xfrm>
            <a:off x="160020" y="80010"/>
            <a:ext cx="11772900" cy="977609"/>
          </a:xfrm>
        </p:spPr>
        <p:txBody>
          <a:bodyPr>
            <a:normAutofit fontScale="90000"/>
          </a:bodyPr>
          <a:lstStyle/>
          <a:p>
            <a:r>
              <a:rPr lang="en-NZ" b="1" dirty="0"/>
              <a:t>How did we get our three vows of poverty, chastity and obedience?</a:t>
            </a:r>
          </a:p>
        </p:txBody>
      </p:sp>
      <p:sp>
        <p:nvSpPr>
          <p:cNvPr id="3" name="Text Placeholder 2">
            <a:extLst>
              <a:ext uri="{FF2B5EF4-FFF2-40B4-BE49-F238E27FC236}">
                <a16:creationId xmlns:a16="http://schemas.microsoft.com/office/drawing/2014/main" id="{CFC0B9E7-A6D8-F5BF-EC72-AC6F7BA1D65A}"/>
              </a:ext>
            </a:extLst>
          </p:cNvPr>
          <p:cNvSpPr>
            <a:spLocks noGrp="1"/>
          </p:cNvSpPr>
          <p:nvPr>
            <p:ph type="body" idx="1"/>
          </p:nvPr>
        </p:nvSpPr>
        <p:spPr>
          <a:xfrm>
            <a:off x="341523" y="1244904"/>
            <a:ext cx="11591397" cy="5442335"/>
          </a:xfrm>
        </p:spPr>
        <p:txBody>
          <a:bodyPr>
            <a:normAutofit lnSpcReduction="10000"/>
          </a:bodyPr>
          <a:lstStyle/>
          <a:p>
            <a:r>
              <a:rPr lang="en-US" sz="2400" b="1" dirty="0">
                <a:solidFill>
                  <a:schemeClr val="bg1"/>
                </a:solidFill>
                <a:latin typeface="Aptos Display" panose="020B0004020202020204" pitchFamily="34" charset="0"/>
              </a:rPr>
              <a:t>All religions have people, women and men, who demonstrate in a public way their commitment to a life that speaks to others about certain values that are important for all of us to live by</a:t>
            </a:r>
          </a:p>
          <a:p>
            <a:endParaRPr lang="en-US" sz="2400" b="1" dirty="0">
              <a:solidFill>
                <a:schemeClr val="bg1"/>
              </a:solidFill>
              <a:latin typeface="Aptos Display" panose="020B0004020202020204" pitchFamily="34" charset="0"/>
            </a:endParaRPr>
          </a:p>
          <a:p>
            <a:r>
              <a:rPr lang="en-US" sz="2400" b="1" dirty="0">
                <a:solidFill>
                  <a:schemeClr val="bg1"/>
                </a:solidFill>
                <a:latin typeface="Aptos Display" panose="020B0004020202020204" pitchFamily="34" charset="0"/>
              </a:rPr>
              <a:t>There are </a:t>
            </a:r>
            <a:r>
              <a:rPr lang="en-US" sz="2400" b="1" dirty="0">
                <a:solidFill>
                  <a:schemeClr val="bg1"/>
                </a:solidFill>
                <a:highlight>
                  <a:srgbClr val="00FFFF"/>
                </a:highlight>
                <a:latin typeface="Aptos Display" panose="020B0004020202020204" pitchFamily="34" charset="0"/>
              </a:rPr>
              <a:t>Buddhist nuns and monks</a:t>
            </a:r>
          </a:p>
          <a:p>
            <a:endParaRPr lang="en-US" sz="2400" b="1" dirty="0">
              <a:solidFill>
                <a:schemeClr val="bg1"/>
              </a:solidFill>
              <a:latin typeface="Aptos Display" panose="020B0004020202020204" pitchFamily="34" charset="0"/>
            </a:endParaRPr>
          </a:p>
          <a:p>
            <a:r>
              <a:rPr lang="en-US" sz="2400" b="1" dirty="0">
                <a:solidFill>
                  <a:schemeClr val="bg1"/>
                </a:solidFill>
                <a:latin typeface="Aptos Display" panose="020B0004020202020204" pitchFamily="34" charset="0"/>
              </a:rPr>
              <a:t>There are </a:t>
            </a:r>
            <a:r>
              <a:rPr lang="en-NZ" sz="2400" b="1" i="0" dirty="0">
                <a:solidFill>
                  <a:srgbClr val="001D35"/>
                </a:solidFill>
                <a:effectLst/>
                <a:highlight>
                  <a:srgbClr val="FFFF00"/>
                </a:highlight>
                <a:latin typeface="Aptos Display" panose="020B0004020202020204" pitchFamily="34" charset="0"/>
              </a:rPr>
              <a:t>Sannyasi</a:t>
            </a:r>
            <a:r>
              <a:rPr lang="en-NZ" sz="2400" i="0" dirty="0">
                <a:solidFill>
                  <a:srgbClr val="001D35"/>
                </a:solidFill>
                <a:effectLst/>
                <a:highlight>
                  <a:srgbClr val="FFFF00"/>
                </a:highlight>
                <a:latin typeface="Aptos Display" panose="020B0004020202020204" pitchFamily="34" charset="0"/>
              </a:rPr>
              <a:t>,</a:t>
            </a:r>
            <a:r>
              <a:rPr lang="en-US" sz="2400" i="0" dirty="0">
                <a:solidFill>
                  <a:schemeClr val="bg1"/>
                </a:solidFill>
                <a:effectLst/>
                <a:highlight>
                  <a:srgbClr val="FFFF00"/>
                </a:highlight>
                <a:latin typeface="Aptos Display" panose="020B0004020202020204" pitchFamily="34" charset="0"/>
              </a:rPr>
              <a:t> </a:t>
            </a:r>
            <a:r>
              <a:rPr lang="en-US" sz="2400" b="1" i="0" dirty="0">
                <a:solidFill>
                  <a:schemeClr val="bg1"/>
                </a:solidFill>
                <a:effectLst/>
                <a:highlight>
                  <a:srgbClr val="FFFF00"/>
                </a:highlight>
                <a:latin typeface="Aptos Display" panose="020B0004020202020204" pitchFamily="34" charset="0"/>
              </a:rPr>
              <a:t>and Sahu </a:t>
            </a:r>
            <a:r>
              <a:rPr lang="en-US" sz="2400" b="1" i="0" dirty="0">
                <a:solidFill>
                  <a:schemeClr val="bg1"/>
                </a:solidFill>
                <a:effectLst/>
                <a:latin typeface="Aptos Display" panose="020B0004020202020204" pitchFamily="34" charset="0"/>
              </a:rPr>
              <a:t>(holy men) in Hinduis</a:t>
            </a:r>
            <a:r>
              <a:rPr lang="en-US" sz="2400" b="1" dirty="0">
                <a:solidFill>
                  <a:schemeClr val="bg1"/>
                </a:solidFill>
                <a:latin typeface="Aptos Display" panose="020B0004020202020204" pitchFamily="34" charset="0"/>
              </a:rPr>
              <a:t>m, who often wear saffron coloured robes, the </a:t>
            </a:r>
            <a:r>
              <a:rPr lang="en-US" sz="2400" b="1" dirty="0" err="1">
                <a:solidFill>
                  <a:schemeClr val="bg1"/>
                </a:solidFill>
                <a:latin typeface="Aptos Display" panose="020B0004020202020204" pitchFamily="34" charset="0"/>
              </a:rPr>
              <a:t>colour</a:t>
            </a:r>
            <a:r>
              <a:rPr lang="en-US" sz="2400" b="1" dirty="0">
                <a:solidFill>
                  <a:schemeClr val="bg1"/>
                </a:solidFill>
                <a:latin typeface="Aptos Display" panose="020B0004020202020204" pitchFamily="34" charset="0"/>
              </a:rPr>
              <a:t> of the saris worn by many of our Indian and Bangladeshi sisters</a:t>
            </a:r>
          </a:p>
          <a:p>
            <a:endParaRPr lang="en-US" sz="2400" b="1" dirty="0">
              <a:solidFill>
                <a:schemeClr val="bg1"/>
              </a:solidFill>
              <a:latin typeface="Aptos Display" panose="020B0004020202020204" pitchFamily="34" charset="0"/>
            </a:endParaRPr>
          </a:p>
          <a:p>
            <a:r>
              <a:rPr lang="en-US" sz="2400" b="1" dirty="0">
                <a:solidFill>
                  <a:schemeClr val="bg1"/>
                </a:solidFill>
                <a:latin typeface="Aptos Display" panose="020B0004020202020204" pitchFamily="34" charset="0"/>
              </a:rPr>
              <a:t>There are </a:t>
            </a:r>
            <a:r>
              <a:rPr lang="en-US" sz="2400" b="1" dirty="0" err="1">
                <a:solidFill>
                  <a:schemeClr val="bg1"/>
                </a:solidFill>
                <a:highlight>
                  <a:srgbClr val="00FF00"/>
                </a:highlight>
                <a:latin typeface="Aptos Display" panose="020B0004020202020204" pitchFamily="34" charset="0"/>
              </a:rPr>
              <a:t>imans</a:t>
            </a:r>
            <a:r>
              <a:rPr lang="en-US" sz="2400" b="1" dirty="0">
                <a:solidFill>
                  <a:schemeClr val="bg1"/>
                </a:solidFill>
                <a:highlight>
                  <a:srgbClr val="00FF00"/>
                </a:highlight>
                <a:latin typeface="Aptos Display" panose="020B0004020202020204" pitchFamily="34" charset="0"/>
              </a:rPr>
              <a:t>, </a:t>
            </a:r>
            <a:r>
              <a:rPr lang="en-US" sz="2400" b="1" dirty="0">
                <a:solidFill>
                  <a:schemeClr val="bg1"/>
                </a:solidFill>
                <a:latin typeface="Aptos Display" panose="020B0004020202020204" pitchFamily="34" charset="0"/>
              </a:rPr>
              <a:t>or prayer leaders in Islam</a:t>
            </a:r>
          </a:p>
          <a:p>
            <a:endParaRPr lang="en-US" sz="2400" b="1" dirty="0">
              <a:solidFill>
                <a:schemeClr val="bg1"/>
              </a:solidFill>
              <a:latin typeface="Aptos Display" panose="020B0004020202020204" pitchFamily="34" charset="0"/>
            </a:endParaRPr>
          </a:p>
          <a:p>
            <a:r>
              <a:rPr lang="en-US" sz="2400" b="1" dirty="0">
                <a:solidFill>
                  <a:schemeClr val="bg1"/>
                </a:solidFill>
                <a:latin typeface="Aptos Display" panose="020B0004020202020204" pitchFamily="34" charset="0"/>
              </a:rPr>
              <a:t>There are holy men and women in the many tribal religious communities among whom our sisters live and work</a:t>
            </a:r>
          </a:p>
          <a:p>
            <a:endParaRPr lang="en-US" sz="2400" b="1" dirty="0">
              <a:solidFill>
                <a:schemeClr val="bg1"/>
              </a:solidFill>
              <a:latin typeface="Aptos Display" panose="020B0004020202020204" pitchFamily="34" charset="0"/>
            </a:endParaRPr>
          </a:p>
          <a:p>
            <a:endParaRPr lang="en-NZ" sz="2400" b="1" dirty="0">
              <a:solidFill>
                <a:schemeClr val="bg1"/>
              </a:solidFill>
              <a:latin typeface="Aptos Display" panose="020B0004020202020204" pitchFamily="34" charset="0"/>
            </a:endParaRPr>
          </a:p>
        </p:txBody>
      </p:sp>
    </p:spTree>
    <p:extLst>
      <p:ext uri="{BB962C8B-B14F-4D97-AF65-F5344CB8AC3E}">
        <p14:creationId xmlns:p14="http://schemas.microsoft.com/office/powerpoint/2010/main" val="16835736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FCE6D-6EDB-FC10-2A57-1D3EA93AA20E}"/>
              </a:ext>
            </a:extLst>
          </p:cNvPr>
          <p:cNvSpPr>
            <a:spLocks noGrp="1"/>
          </p:cNvSpPr>
          <p:nvPr>
            <p:ph type="title"/>
          </p:nvPr>
        </p:nvSpPr>
        <p:spPr>
          <a:xfrm>
            <a:off x="297455" y="205405"/>
            <a:ext cx="11677880" cy="609843"/>
          </a:xfrm>
        </p:spPr>
        <p:txBody>
          <a:bodyPr>
            <a:normAutofit fontScale="90000"/>
          </a:bodyPr>
          <a:lstStyle/>
          <a:p>
            <a:r>
              <a:rPr lang="en-US" b="1" dirty="0"/>
              <a:t>What about in our Catholic story?</a:t>
            </a:r>
            <a:endParaRPr lang="en-NZ" b="1" dirty="0"/>
          </a:p>
        </p:txBody>
      </p:sp>
      <p:sp>
        <p:nvSpPr>
          <p:cNvPr id="3" name="Text Placeholder 2">
            <a:extLst>
              <a:ext uri="{FF2B5EF4-FFF2-40B4-BE49-F238E27FC236}">
                <a16:creationId xmlns:a16="http://schemas.microsoft.com/office/drawing/2014/main" id="{26239BA7-56E2-7556-7FE0-EBC172B6E74F}"/>
              </a:ext>
            </a:extLst>
          </p:cNvPr>
          <p:cNvSpPr>
            <a:spLocks noGrp="1"/>
          </p:cNvSpPr>
          <p:nvPr>
            <p:ph type="body" idx="1"/>
          </p:nvPr>
        </p:nvSpPr>
        <p:spPr>
          <a:xfrm>
            <a:off x="154237" y="1028700"/>
            <a:ext cx="8146053" cy="5623895"/>
          </a:xfrm>
        </p:spPr>
        <p:txBody>
          <a:bodyPr>
            <a:normAutofit fontScale="92500"/>
          </a:bodyPr>
          <a:lstStyle/>
          <a:p>
            <a:r>
              <a:rPr lang="en-US" sz="2400" b="1" dirty="0">
                <a:solidFill>
                  <a:schemeClr val="bg1"/>
                </a:solidFill>
                <a:latin typeface="Aptos Display" panose="020B0004020202020204" pitchFamily="34" charset="0"/>
              </a:rPr>
              <a:t>St Benedict (480-547) is the father of Western monasticism, and when he began to gather men around him, they did not make vows of poverty, chastity and obedience. The Benedictine monks and Benedictine sisters make vows or promises of </a:t>
            </a:r>
          </a:p>
          <a:p>
            <a:pPr algn="ctr"/>
            <a:r>
              <a:rPr lang="en-US" sz="2400" b="1" dirty="0">
                <a:solidFill>
                  <a:schemeClr val="bg1"/>
                </a:solidFill>
                <a:highlight>
                  <a:srgbClr val="FFFF00"/>
                </a:highlight>
                <a:latin typeface="Aptos Display" panose="020B0004020202020204" pitchFamily="34" charset="0"/>
              </a:rPr>
              <a:t>stability, fidelity to the monastic way of life, and obedience</a:t>
            </a:r>
          </a:p>
          <a:p>
            <a:pPr algn="ctr"/>
            <a:r>
              <a:rPr lang="en-US" sz="2400" b="1" dirty="0">
                <a:solidFill>
                  <a:schemeClr val="bg1"/>
                </a:solidFill>
                <a:highlight>
                  <a:srgbClr val="FFFF00"/>
                </a:highlight>
                <a:latin typeface="Aptos Display" panose="020B0004020202020204" pitchFamily="34" charset="0"/>
              </a:rPr>
              <a:t>w</a:t>
            </a:r>
            <a:r>
              <a:rPr lang="en-US" sz="2400" b="1" i="0" dirty="0">
                <a:solidFill>
                  <a:schemeClr val="bg1"/>
                </a:solidFill>
                <a:effectLst/>
                <a:highlight>
                  <a:srgbClr val="FFFF00"/>
                </a:highlight>
                <a:latin typeface="Aptos Display" panose="020B0004020202020204" pitchFamily="34" charset="0"/>
              </a:rPr>
              <a:t>hich included poverty and chastity.</a:t>
            </a:r>
          </a:p>
          <a:p>
            <a:pPr algn="ctr"/>
            <a:endParaRPr lang="en-US" sz="2400" b="1" dirty="0">
              <a:solidFill>
                <a:schemeClr val="bg1"/>
              </a:solidFill>
              <a:highlight>
                <a:srgbClr val="FFFF00"/>
              </a:highlight>
              <a:latin typeface="Aptos Display" panose="020B0004020202020204" pitchFamily="34" charset="0"/>
            </a:endParaRPr>
          </a:p>
          <a:p>
            <a:r>
              <a:rPr lang="en-US" sz="2400" b="1" dirty="0">
                <a:solidFill>
                  <a:schemeClr val="bg1"/>
                </a:solidFill>
                <a:latin typeface="Aptos Display" panose="020B0004020202020204" pitchFamily="34" charset="0"/>
              </a:rPr>
              <a:t>St Francis of Assisi (1181-1226) wanted his followers to make </a:t>
            </a:r>
          </a:p>
          <a:p>
            <a:pPr algn="ctr"/>
            <a:r>
              <a:rPr lang="en-US" sz="2400" b="1" dirty="0">
                <a:solidFill>
                  <a:schemeClr val="bg1"/>
                </a:solidFill>
                <a:highlight>
                  <a:srgbClr val="FFFF00"/>
                </a:highlight>
                <a:latin typeface="Aptos Display" panose="020B0004020202020204" pitchFamily="34" charset="0"/>
              </a:rPr>
              <a:t>vows of poverty, chastity and obedience, in imitation of Jesus of Nazareth</a:t>
            </a:r>
          </a:p>
          <a:p>
            <a:endParaRPr lang="en-US" sz="2400" b="1" dirty="0">
              <a:solidFill>
                <a:schemeClr val="bg1"/>
              </a:solidFill>
              <a:highlight>
                <a:srgbClr val="FFFF00"/>
              </a:highlight>
              <a:latin typeface="Aptos Display" panose="020B0004020202020204" pitchFamily="34" charset="0"/>
            </a:endParaRPr>
          </a:p>
          <a:p>
            <a:r>
              <a:rPr lang="en-US" sz="2400" b="1" dirty="0">
                <a:solidFill>
                  <a:schemeClr val="bg1"/>
                </a:solidFill>
                <a:latin typeface="Aptos Display" panose="020B0004020202020204" pitchFamily="34" charset="0"/>
              </a:rPr>
              <a:t>Franciscan monks, nuns, and sisters today all have the three knots in the cord they wear to remind them of these three vows</a:t>
            </a:r>
          </a:p>
          <a:p>
            <a:endParaRPr lang="en-NZ" sz="2400" b="1" dirty="0">
              <a:solidFill>
                <a:schemeClr val="bg1"/>
              </a:solidFill>
              <a:highlight>
                <a:srgbClr val="FFFF00"/>
              </a:highlight>
              <a:latin typeface="Aptos Display" panose="020B0004020202020204" pitchFamily="34" charset="0"/>
            </a:endParaRPr>
          </a:p>
        </p:txBody>
      </p:sp>
      <p:pic>
        <p:nvPicPr>
          <p:cNvPr id="1026" name="Picture 2" descr="The Meaning of Our Corded Belts - MFVA - Franciscan Missionaries of the  Eternal Word">
            <a:extLst>
              <a:ext uri="{FF2B5EF4-FFF2-40B4-BE49-F238E27FC236}">
                <a16:creationId xmlns:a16="http://schemas.microsoft.com/office/drawing/2014/main" id="{21BC4F33-ED1D-69FE-487D-3801C8BEE78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8225" r="13096" b="-1290"/>
          <a:stretch/>
        </p:blipFill>
        <p:spPr bwMode="auto">
          <a:xfrm>
            <a:off x="8650687" y="2114550"/>
            <a:ext cx="3324648" cy="29420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34853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48CF53E-1E42-9037-C7FA-860B8B233D54}"/>
              </a:ext>
            </a:extLst>
          </p:cNvPr>
          <p:cNvSpPr>
            <a:spLocks noGrp="1"/>
          </p:cNvSpPr>
          <p:nvPr>
            <p:ph type="body" idx="1"/>
          </p:nvPr>
        </p:nvSpPr>
        <p:spPr>
          <a:xfrm>
            <a:off x="638977" y="462708"/>
            <a:ext cx="11215171" cy="6158429"/>
          </a:xfrm>
        </p:spPr>
        <p:txBody>
          <a:bodyPr/>
          <a:lstStyle/>
          <a:p>
            <a:r>
              <a:rPr lang="en-NZ" sz="2400" b="1" dirty="0">
                <a:solidFill>
                  <a:schemeClr val="bg1"/>
                </a:solidFill>
              </a:rPr>
              <a:t>In 1534, the Jesuits were founded by Ignatius of Loyola, and they made three vows – poverty, chastity and obedience, and a fourth vow of obedience to the pope</a:t>
            </a:r>
          </a:p>
          <a:p>
            <a:r>
              <a:rPr lang="en-NZ" sz="2400" b="1" dirty="0">
                <a:solidFill>
                  <a:schemeClr val="bg1"/>
                </a:solidFill>
              </a:rPr>
              <a:t>In 1633, the Daughters of Charity were founded in Paris by Vincent de Paul and Louise de Marillac to serve the poor. Church authorities thought Catholic women should be contemplative nuns, e.g., Carmelites, not apostolic sisters. Vincent a clever canon lawyer got around this. The Daughters of Charity do not make perpetual vows, they make annual vows and so cannot be regarded as proper nuns. Today there are 16,000 Daughters working in more than 90 countries</a:t>
            </a:r>
          </a:p>
          <a:p>
            <a:r>
              <a:rPr lang="en-NZ" sz="2400" b="1" dirty="0">
                <a:solidFill>
                  <a:schemeClr val="bg1"/>
                </a:solidFill>
              </a:rPr>
              <a:t>In 1861, when Euphrasie founds the Sisters of Our Lady of the Missions, the Sisters made three vows of poverty, chastity and obedience</a:t>
            </a:r>
          </a:p>
          <a:p>
            <a:r>
              <a:rPr lang="en-NZ" sz="2400" b="1" dirty="0">
                <a:solidFill>
                  <a:schemeClr val="bg1"/>
                </a:solidFill>
              </a:rPr>
              <a:t>So we can see, that thinking around the three vows is not uniform, and not the same for everybody</a:t>
            </a:r>
          </a:p>
          <a:p>
            <a:endParaRPr lang="en-NZ" dirty="0">
              <a:solidFill>
                <a:schemeClr val="bg1"/>
              </a:solidFill>
            </a:endParaRPr>
          </a:p>
        </p:txBody>
      </p:sp>
    </p:spTree>
    <p:extLst>
      <p:ext uri="{BB962C8B-B14F-4D97-AF65-F5344CB8AC3E}">
        <p14:creationId xmlns:p14="http://schemas.microsoft.com/office/powerpoint/2010/main" val="5921919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38098-3CBD-B60E-CE56-0D57F212B4CB}"/>
              </a:ext>
            </a:extLst>
          </p:cNvPr>
          <p:cNvSpPr>
            <a:spLocks noGrp="1"/>
          </p:cNvSpPr>
          <p:nvPr>
            <p:ph type="title"/>
          </p:nvPr>
        </p:nvSpPr>
        <p:spPr>
          <a:xfrm>
            <a:off x="374573" y="473725"/>
            <a:ext cx="11622796" cy="6070294"/>
          </a:xfrm>
        </p:spPr>
        <p:txBody>
          <a:bodyPr>
            <a:normAutofit fontScale="90000"/>
          </a:bodyPr>
          <a:lstStyle/>
          <a:p>
            <a:r>
              <a:rPr lang="en-NZ" b="1" dirty="0"/>
              <a:t>We have looked, very briefly, at our three vows in the Western Catholic story as that is the story that has influenced us as RNDMs</a:t>
            </a:r>
            <a:br>
              <a:rPr lang="en-NZ" b="1" dirty="0"/>
            </a:br>
            <a:br>
              <a:rPr lang="en-NZ" b="1" dirty="0"/>
            </a:br>
            <a:r>
              <a:rPr lang="en-NZ" b="1" dirty="0"/>
              <a:t>What are three things you have learnt that you never knew before? </a:t>
            </a:r>
            <a:br>
              <a:rPr lang="en-NZ" b="1" dirty="0"/>
            </a:br>
            <a:br>
              <a:rPr lang="en-NZ" b="1" dirty="0"/>
            </a:br>
            <a:r>
              <a:rPr lang="en-NZ" b="1" dirty="0"/>
              <a:t>How will these new insights help you understand what being an RNDM will require of you today and tomorrow?</a:t>
            </a:r>
          </a:p>
        </p:txBody>
      </p:sp>
    </p:spTree>
    <p:extLst>
      <p:ext uri="{BB962C8B-B14F-4D97-AF65-F5344CB8AC3E}">
        <p14:creationId xmlns:p14="http://schemas.microsoft.com/office/powerpoint/2010/main" val="4049352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C97B1-EED1-B559-B2D2-790762B0366F}"/>
              </a:ext>
            </a:extLst>
          </p:cNvPr>
          <p:cNvSpPr>
            <a:spLocks noGrp="1"/>
          </p:cNvSpPr>
          <p:nvPr>
            <p:ph type="title"/>
          </p:nvPr>
        </p:nvSpPr>
        <p:spPr>
          <a:xfrm>
            <a:off x="564412" y="161038"/>
            <a:ext cx="11630140" cy="689543"/>
          </a:xfrm>
        </p:spPr>
        <p:txBody>
          <a:bodyPr>
            <a:normAutofit fontScale="90000"/>
          </a:bodyPr>
          <a:lstStyle/>
          <a:p>
            <a:r>
              <a:rPr lang="en-NZ" b="1" dirty="0"/>
              <a:t>What about poverty in the gospels?</a:t>
            </a:r>
          </a:p>
        </p:txBody>
      </p:sp>
      <p:sp>
        <p:nvSpPr>
          <p:cNvPr id="3" name="Content Placeholder 2">
            <a:extLst>
              <a:ext uri="{FF2B5EF4-FFF2-40B4-BE49-F238E27FC236}">
                <a16:creationId xmlns:a16="http://schemas.microsoft.com/office/drawing/2014/main" id="{D9D6CBBA-40D8-B134-1DF8-6B287EF0A21A}"/>
              </a:ext>
            </a:extLst>
          </p:cNvPr>
          <p:cNvSpPr>
            <a:spLocks noGrp="1"/>
          </p:cNvSpPr>
          <p:nvPr>
            <p:ph idx="1"/>
          </p:nvPr>
        </p:nvSpPr>
        <p:spPr>
          <a:xfrm>
            <a:off x="130234" y="981307"/>
            <a:ext cx="12061766" cy="957662"/>
          </a:xfrm>
        </p:spPr>
        <p:txBody>
          <a:bodyPr>
            <a:normAutofit fontScale="77500" lnSpcReduction="20000"/>
          </a:bodyPr>
          <a:lstStyle/>
          <a:p>
            <a:pPr marL="0" indent="0" algn="ctr">
              <a:buNone/>
            </a:pPr>
            <a:r>
              <a:rPr lang="en-NZ" sz="2800" b="1" dirty="0"/>
              <a:t>Let’s think back to our study of the gospels and recall the different people whom we met. Here are the “baddies” – Herod whom we read about in Matt 2 when baby boys are killed, Pilate who sentences Jesus to death, and the high priests who plotted his death</a:t>
            </a:r>
          </a:p>
        </p:txBody>
      </p:sp>
      <p:pic>
        <p:nvPicPr>
          <p:cNvPr id="1026" name="Picture 2" descr="Herod the Great">
            <a:extLst>
              <a:ext uri="{FF2B5EF4-FFF2-40B4-BE49-F238E27FC236}">
                <a16:creationId xmlns:a16="http://schemas.microsoft.com/office/drawing/2014/main" id="{15A88BCB-4BCE-30F7-AF48-964326E25E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0234" y="2627523"/>
            <a:ext cx="3615501" cy="330840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Pontius Pilate (6) - Livius">
            <a:extLst>
              <a:ext uri="{FF2B5EF4-FFF2-40B4-BE49-F238E27FC236}">
                <a16:creationId xmlns:a16="http://schemas.microsoft.com/office/drawing/2014/main" id="{9D1F117E-D709-EA8B-8F79-117C0375ABD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04010" y="2627523"/>
            <a:ext cx="2219092" cy="332863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Annas and Caiaphas, Jewish High Priests ...">
            <a:extLst>
              <a:ext uri="{FF2B5EF4-FFF2-40B4-BE49-F238E27FC236}">
                <a16:creationId xmlns:a16="http://schemas.microsoft.com/office/drawing/2014/main" id="{CF7F0A1C-C160-61AF-1FB5-BA0AD5393F0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17329" y="2690466"/>
            <a:ext cx="5780962" cy="3308967"/>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53CAE05-0242-C9E2-A70F-72301F0173AA}"/>
              </a:ext>
            </a:extLst>
          </p:cNvPr>
          <p:cNvSpPr txBox="1"/>
          <p:nvPr/>
        </p:nvSpPr>
        <p:spPr>
          <a:xfrm>
            <a:off x="0" y="6025221"/>
            <a:ext cx="4023409" cy="369332"/>
          </a:xfrm>
          <a:prstGeom prst="rect">
            <a:avLst/>
          </a:prstGeom>
          <a:noFill/>
        </p:spPr>
        <p:txBody>
          <a:bodyPr wrap="none" rtlCol="0">
            <a:spAutoFit/>
          </a:bodyPr>
          <a:lstStyle/>
          <a:p>
            <a:r>
              <a:rPr lang="en-NZ" b="1" dirty="0"/>
              <a:t>King Herod the Great, 30 BC-4 AD</a:t>
            </a:r>
          </a:p>
        </p:txBody>
      </p:sp>
      <p:sp>
        <p:nvSpPr>
          <p:cNvPr id="5" name="TextBox 4">
            <a:extLst>
              <a:ext uri="{FF2B5EF4-FFF2-40B4-BE49-F238E27FC236}">
                <a16:creationId xmlns:a16="http://schemas.microsoft.com/office/drawing/2014/main" id="{B0A19B60-602D-3B61-3C17-D19D47BFAFEB}"/>
              </a:ext>
            </a:extLst>
          </p:cNvPr>
          <p:cNvSpPr txBox="1"/>
          <p:nvPr/>
        </p:nvSpPr>
        <p:spPr>
          <a:xfrm>
            <a:off x="4288666" y="6098182"/>
            <a:ext cx="2049780" cy="646331"/>
          </a:xfrm>
          <a:prstGeom prst="rect">
            <a:avLst/>
          </a:prstGeom>
          <a:noFill/>
        </p:spPr>
        <p:txBody>
          <a:bodyPr wrap="square" rtlCol="0">
            <a:spAutoFit/>
          </a:bodyPr>
          <a:lstStyle/>
          <a:p>
            <a:pPr algn="ctr"/>
            <a:r>
              <a:rPr lang="en-NZ" b="1" dirty="0"/>
              <a:t>Pontius Pilate, 10 BC-36 AD</a:t>
            </a:r>
          </a:p>
        </p:txBody>
      </p:sp>
      <p:sp>
        <p:nvSpPr>
          <p:cNvPr id="6" name="TextBox 5">
            <a:extLst>
              <a:ext uri="{FF2B5EF4-FFF2-40B4-BE49-F238E27FC236}">
                <a16:creationId xmlns:a16="http://schemas.microsoft.com/office/drawing/2014/main" id="{517800AF-01FD-F0A4-5985-06692D98E7AB}"/>
              </a:ext>
            </a:extLst>
          </p:cNvPr>
          <p:cNvSpPr txBox="1"/>
          <p:nvPr/>
        </p:nvSpPr>
        <p:spPr>
          <a:xfrm>
            <a:off x="7147415" y="6052015"/>
            <a:ext cx="5137945" cy="369332"/>
          </a:xfrm>
          <a:prstGeom prst="rect">
            <a:avLst/>
          </a:prstGeom>
          <a:noFill/>
        </p:spPr>
        <p:txBody>
          <a:bodyPr wrap="none" rtlCol="0">
            <a:spAutoFit/>
          </a:bodyPr>
          <a:lstStyle/>
          <a:p>
            <a:r>
              <a:rPr lang="en-NZ" b="1" dirty="0"/>
              <a:t>Caiaphas, high priest, 14 BC-46 AD with Annas</a:t>
            </a:r>
          </a:p>
        </p:txBody>
      </p:sp>
    </p:spTree>
    <p:extLst>
      <p:ext uri="{BB962C8B-B14F-4D97-AF65-F5344CB8AC3E}">
        <p14:creationId xmlns:p14="http://schemas.microsoft.com/office/powerpoint/2010/main" val="1317471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B7DD4CD1-0994-4FCB-B6D5-1A1562C4689E}"/>
              </a:ext>
            </a:extLst>
          </p:cNvPr>
          <p:cNvSpPr>
            <a:spLocks noGrp="1" noChangeArrowheads="1"/>
          </p:cNvSpPr>
          <p:nvPr>
            <p:ph type="title"/>
          </p:nvPr>
        </p:nvSpPr>
        <p:spPr>
          <a:xfrm>
            <a:off x="738131" y="145292"/>
            <a:ext cx="10906698" cy="877964"/>
          </a:xfrm>
        </p:spPr>
        <p:txBody>
          <a:bodyPr>
            <a:normAutofit fontScale="90000"/>
          </a:bodyPr>
          <a:lstStyle/>
          <a:p>
            <a:pPr algn="ctr" eaLnBrk="1" hangingPunct="1"/>
            <a:r>
              <a:rPr lang="en-GB" altLang="en-US" sz="2400" b="1" dirty="0"/>
              <a:t>Who’s who in Palestine at the time of Jesus? Check out these texts from the gospels</a:t>
            </a:r>
            <a:r>
              <a:rPr lang="en-US" altLang="en-US" sz="2400" dirty="0"/>
              <a:t> </a:t>
            </a:r>
          </a:p>
        </p:txBody>
      </p:sp>
      <p:sp>
        <p:nvSpPr>
          <p:cNvPr id="18435" name="Rectangle 3">
            <a:extLst>
              <a:ext uri="{FF2B5EF4-FFF2-40B4-BE49-F238E27FC236}">
                <a16:creationId xmlns:a16="http://schemas.microsoft.com/office/drawing/2014/main" id="{CFA50771-B174-44FF-A022-4A6A4E417AF3}"/>
              </a:ext>
            </a:extLst>
          </p:cNvPr>
          <p:cNvSpPr>
            <a:spLocks noGrp="1" noChangeArrowheads="1"/>
          </p:cNvSpPr>
          <p:nvPr>
            <p:ph type="body" idx="1"/>
          </p:nvPr>
        </p:nvSpPr>
        <p:spPr>
          <a:xfrm>
            <a:off x="209320" y="1023256"/>
            <a:ext cx="11777032" cy="5689451"/>
          </a:xfrm>
        </p:spPr>
        <p:txBody>
          <a:bodyPr>
            <a:noAutofit/>
          </a:bodyPr>
          <a:lstStyle/>
          <a:p>
            <a:pPr eaLnBrk="1" hangingPunct="1">
              <a:lnSpc>
                <a:spcPct val="90000"/>
              </a:lnSpc>
              <a:buFontTx/>
              <a:buNone/>
            </a:pPr>
            <a:r>
              <a:rPr lang="en-NZ" altLang="en-US" sz="2400" b="1" dirty="0">
                <a:solidFill>
                  <a:schemeClr val="tx1"/>
                </a:solidFill>
                <a:latin typeface="Calibri" panose="020F0502020204030204" pitchFamily="34" charset="0"/>
                <a:cs typeface="Calibri" panose="020F0502020204030204" pitchFamily="34" charset="0"/>
              </a:rPr>
              <a:t>Zealots, Luke 6:15</a:t>
            </a:r>
          </a:p>
          <a:p>
            <a:pPr eaLnBrk="1" hangingPunct="1">
              <a:lnSpc>
                <a:spcPct val="90000"/>
              </a:lnSpc>
              <a:buFontTx/>
              <a:buNone/>
            </a:pPr>
            <a:r>
              <a:rPr lang="en-NZ" altLang="en-US" sz="2400" b="1" dirty="0">
                <a:solidFill>
                  <a:schemeClr val="tx1"/>
                </a:solidFill>
                <a:latin typeface="Calibri" panose="020F0502020204030204" pitchFamily="34" charset="0"/>
                <a:cs typeface="Calibri" panose="020F0502020204030204" pitchFamily="34" charset="0"/>
              </a:rPr>
              <a:t>	Pharisees and Scribes, Mark 2:16; 7:1</a:t>
            </a:r>
          </a:p>
          <a:p>
            <a:pPr eaLnBrk="1" hangingPunct="1">
              <a:lnSpc>
                <a:spcPct val="90000"/>
              </a:lnSpc>
              <a:buFontTx/>
              <a:buNone/>
            </a:pPr>
            <a:r>
              <a:rPr lang="en-NZ" altLang="en-US" sz="2400" b="1" dirty="0">
                <a:solidFill>
                  <a:schemeClr val="tx1"/>
                </a:solidFill>
                <a:latin typeface="Calibri" panose="020F0502020204030204" pitchFamily="34" charset="0"/>
                <a:cs typeface="Calibri" panose="020F0502020204030204" pitchFamily="34" charset="0"/>
              </a:rPr>
              <a:t>		Sadducees/Sanhedrin/Council, Mark 12:18; 15:1, 43</a:t>
            </a:r>
          </a:p>
          <a:p>
            <a:pPr eaLnBrk="1" hangingPunct="1">
              <a:lnSpc>
                <a:spcPct val="90000"/>
              </a:lnSpc>
              <a:buFontTx/>
              <a:buNone/>
            </a:pPr>
            <a:r>
              <a:rPr lang="en-NZ" altLang="en-US" sz="2400" b="1" dirty="0">
                <a:solidFill>
                  <a:schemeClr val="tx1"/>
                </a:solidFill>
                <a:latin typeface="Calibri" panose="020F0502020204030204" pitchFamily="34" charset="0"/>
                <a:cs typeface="Calibri" panose="020F0502020204030204" pitchFamily="34" charset="0"/>
              </a:rPr>
              <a:t>			Peasants &amp; village dwellers, Jesus, his disciples, Mark 1:16-20, Mark 6:30-44</a:t>
            </a:r>
          </a:p>
          <a:p>
            <a:pPr eaLnBrk="1" hangingPunct="1">
              <a:lnSpc>
                <a:spcPct val="90000"/>
              </a:lnSpc>
              <a:buFontTx/>
              <a:buNone/>
            </a:pPr>
            <a:r>
              <a:rPr lang="en-NZ" altLang="en-US" sz="2400" b="1" dirty="0">
                <a:solidFill>
                  <a:schemeClr val="tx1"/>
                </a:solidFill>
                <a:latin typeface="Calibri" panose="020F0502020204030204" pitchFamily="34" charset="0"/>
                <a:cs typeface="Calibri" panose="020F0502020204030204" pitchFamily="34" charset="0"/>
              </a:rPr>
              <a:t>				Publicans/tax collectors, Mark 2:15-16</a:t>
            </a:r>
          </a:p>
          <a:p>
            <a:pPr eaLnBrk="1" hangingPunct="1">
              <a:lnSpc>
                <a:spcPct val="90000"/>
              </a:lnSpc>
              <a:buFontTx/>
              <a:buNone/>
            </a:pPr>
            <a:r>
              <a:rPr lang="en-NZ" altLang="en-US" sz="2400" b="1" dirty="0">
                <a:solidFill>
                  <a:schemeClr val="tx1"/>
                </a:solidFill>
                <a:latin typeface="Calibri" panose="020F0502020204030204" pitchFamily="34" charset="0"/>
                <a:cs typeface="Calibri" panose="020F0502020204030204" pitchFamily="34" charset="0"/>
              </a:rPr>
              <a:t>					Sinners &amp; outcasts, Mark 2:15-16</a:t>
            </a:r>
          </a:p>
          <a:p>
            <a:pPr eaLnBrk="1" hangingPunct="1">
              <a:lnSpc>
                <a:spcPct val="90000"/>
              </a:lnSpc>
              <a:buFontTx/>
              <a:buNone/>
            </a:pPr>
            <a:r>
              <a:rPr lang="en-NZ" altLang="en-US" sz="2400" b="1" dirty="0">
                <a:solidFill>
                  <a:schemeClr val="tx1"/>
                </a:solidFill>
                <a:latin typeface="Calibri" panose="020F0502020204030204" pitchFamily="34" charset="0"/>
                <a:cs typeface="Calibri" panose="020F0502020204030204" pitchFamily="34" charset="0"/>
              </a:rPr>
              <a:t>						Roman Governor, Pontius Pilate, Mark 15:1-2 </a:t>
            </a:r>
          </a:p>
          <a:p>
            <a:pPr eaLnBrk="1" hangingPunct="1">
              <a:lnSpc>
                <a:spcPct val="90000"/>
              </a:lnSpc>
              <a:buFontTx/>
              <a:buNone/>
            </a:pPr>
            <a:r>
              <a:rPr lang="en-NZ" altLang="en-US" sz="2400" b="1" dirty="0">
                <a:solidFill>
                  <a:schemeClr val="tx1"/>
                </a:solidFill>
                <a:latin typeface="Calibri" panose="020F0502020204030204" pitchFamily="34" charset="0"/>
                <a:cs typeface="Calibri" panose="020F0502020204030204" pitchFamily="34" charset="0"/>
              </a:rPr>
              <a:t>							Herodians, friends of King Herod, Mk 3:6; 12:13 </a:t>
            </a:r>
          </a:p>
          <a:p>
            <a:pPr eaLnBrk="1" hangingPunct="1">
              <a:lnSpc>
                <a:spcPct val="90000"/>
              </a:lnSpc>
              <a:buFontTx/>
              <a:buNone/>
            </a:pPr>
            <a:r>
              <a:rPr lang="en-NZ" altLang="en-US" sz="2400" b="1" dirty="0">
                <a:solidFill>
                  <a:schemeClr val="tx1"/>
                </a:solidFill>
                <a:latin typeface="Calibri" panose="020F0502020204030204" pitchFamily="34" charset="0"/>
                <a:cs typeface="Calibri" panose="020F0502020204030204" pitchFamily="34" charset="0"/>
              </a:rPr>
              <a:t>							         Priests at the temple, Mark 2:26,15:31</a:t>
            </a:r>
          </a:p>
          <a:p>
            <a:pPr marL="0" indent="0" eaLnBrk="1" hangingPunct="1">
              <a:buFontTx/>
              <a:buNone/>
            </a:pPr>
            <a:r>
              <a:rPr lang="en-NZ" altLang="en-US" sz="2400" b="1" dirty="0">
                <a:solidFill>
                  <a:schemeClr val="tx1"/>
                </a:solidFill>
                <a:latin typeface="Calibri" panose="020F0502020204030204" pitchFamily="34" charset="0"/>
                <a:cs typeface="Calibri" panose="020F0502020204030204" pitchFamily="34" charset="0"/>
              </a:rPr>
              <a:t>Read these verses from the gospels of Mark and Luke and then see where these different groups are placed on our social pyramid</a:t>
            </a:r>
          </a:p>
          <a:p>
            <a:pPr marL="0" indent="0" eaLnBrk="1" hangingPunct="1">
              <a:buFontTx/>
              <a:buNone/>
            </a:pPr>
            <a:r>
              <a:rPr lang="en-NZ" altLang="en-US" sz="2400" b="1" dirty="0">
                <a:solidFill>
                  <a:schemeClr val="tx1"/>
                </a:solidFill>
                <a:latin typeface="Calibri" panose="020F0502020204030204" pitchFamily="34" charset="0"/>
                <a:cs typeface="Calibri" panose="020F0502020204030204" pitchFamily="34" charset="0"/>
              </a:rPr>
              <a:t>The word “Zealot” might be new for you. It refers to those Jewish people who thought they should try and fight against the Romans. Remember Palestine was a Roman colony.</a:t>
            </a:r>
            <a:endParaRPr lang="en-US" altLang="en-US" sz="2400" b="1" dirty="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056" name="Text Box 8">
            <a:extLst>
              <a:ext uri="{FF2B5EF4-FFF2-40B4-BE49-F238E27FC236}">
                <a16:creationId xmlns:a16="http://schemas.microsoft.com/office/drawing/2014/main" id="{5FDF3659-C0C2-4B7A-9A9C-679F87A2D3B0}"/>
              </a:ext>
            </a:extLst>
          </p:cNvPr>
          <p:cNvSpPr txBox="1">
            <a:spLocks noChangeArrowheads="1"/>
          </p:cNvSpPr>
          <p:nvPr/>
        </p:nvSpPr>
        <p:spPr bwMode="auto">
          <a:xfrm>
            <a:off x="138476" y="0"/>
            <a:ext cx="2998424"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a:r>
              <a:rPr lang="en-US" altLang="en-US" sz="3200" b="1" dirty="0">
                <a:latin typeface="Calibri" panose="020F0502020204030204" pitchFamily="34" charset="0"/>
                <a:cs typeface="Calibri" panose="020F0502020204030204" pitchFamily="34" charset="0"/>
              </a:rPr>
              <a:t>Palestine at the time of Jesus</a:t>
            </a:r>
          </a:p>
        </p:txBody>
      </p:sp>
      <p:sp>
        <p:nvSpPr>
          <p:cNvPr id="2057" name="Text Box 9">
            <a:extLst>
              <a:ext uri="{FF2B5EF4-FFF2-40B4-BE49-F238E27FC236}">
                <a16:creationId xmlns:a16="http://schemas.microsoft.com/office/drawing/2014/main" id="{4C4A77D7-DEB6-4180-9E8F-AD99AE089E2F}"/>
              </a:ext>
            </a:extLst>
          </p:cNvPr>
          <p:cNvSpPr txBox="1">
            <a:spLocks noChangeArrowheads="1"/>
          </p:cNvSpPr>
          <p:nvPr/>
        </p:nvSpPr>
        <p:spPr bwMode="auto">
          <a:xfrm>
            <a:off x="686642" y="3429000"/>
            <a:ext cx="320590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r>
              <a:rPr lang="en-US" altLang="en-US" b="1" dirty="0">
                <a:latin typeface="+mj-lt"/>
              </a:rPr>
              <a:t>Where would you put Jesus??</a:t>
            </a:r>
          </a:p>
        </p:txBody>
      </p:sp>
      <p:sp>
        <p:nvSpPr>
          <p:cNvPr id="2058" name="WordArt 10">
            <a:extLst>
              <a:ext uri="{FF2B5EF4-FFF2-40B4-BE49-F238E27FC236}">
                <a16:creationId xmlns:a16="http://schemas.microsoft.com/office/drawing/2014/main" id="{E98439BF-6744-4BEE-9816-276F31A627AB}"/>
              </a:ext>
            </a:extLst>
          </p:cNvPr>
          <p:cNvSpPr>
            <a:spLocks noChangeArrowheads="1" noChangeShapeType="1" noTextEdit="1"/>
          </p:cNvSpPr>
          <p:nvPr/>
        </p:nvSpPr>
        <p:spPr bwMode="auto">
          <a:xfrm>
            <a:off x="1659416" y="1363366"/>
            <a:ext cx="1604790" cy="1828800"/>
          </a:xfrm>
          <a:prstGeom prst="rect">
            <a:avLst/>
          </a:prstGeom>
        </p:spPr>
        <p:txBody>
          <a:bodyPr wrap="none" fromWordArt="1">
            <a:prstTxWarp prst="textSlantUp">
              <a:avLst>
                <a:gd name="adj" fmla="val 35852"/>
              </a:avLst>
            </a:prstTxWarp>
          </a:bodyPr>
          <a:lstStyle/>
          <a:p>
            <a:pPr algn="ctr"/>
            <a:r>
              <a:rPr lang="en-NZ" sz="1600" kern="10" dirty="0">
                <a:ln w="9525">
                  <a:solidFill>
                    <a:schemeClr val="tx1"/>
                  </a:solidFill>
                  <a:round/>
                  <a:headEnd/>
                  <a:tailEnd/>
                </a:ln>
              </a:rPr>
              <a:t>Conflict</a:t>
            </a:r>
          </a:p>
        </p:txBody>
      </p:sp>
      <p:sp>
        <p:nvSpPr>
          <p:cNvPr id="2059" name="WordArt 11">
            <a:extLst>
              <a:ext uri="{FF2B5EF4-FFF2-40B4-BE49-F238E27FC236}">
                <a16:creationId xmlns:a16="http://schemas.microsoft.com/office/drawing/2014/main" id="{7FD77D3A-FE09-4FA3-8F44-7F4E3D09CDF2}"/>
              </a:ext>
            </a:extLst>
          </p:cNvPr>
          <p:cNvSpPr>
            <a:spLocks noChangeArrowheads="1" noChangeShapeType="1" noTextEdit="1"/>
          </p:cNvSpPr>
          <p:nvPr/>
        </p:nvSpPr>
        <p:spPr bwMode="auto">
          <a:xfrm>
            <a:off x="1637688" y="4259997"/>
            <a:ext cx="1625600" cy="1614889"/>
          </a:xfrm>
          <a:prstGeom prst="rect">
            <a:avLst/>
          </a:prstGeom>
        </p:spPr>
        <p:txBody>
          <a:bodyPr wrap="none" fromWordArt="1">
            <a:prstTxWarp prst="textSlantUp">
              <a:avLst>
                <a:gd name="adj" fmla="val 34722"/>
              </a:avLst>
            </a:prstTxWarp>
          </a:bodyPr>
          <a:lstStyle/>
          <a:p>
            <a:pPr algn="ctr"/>
            <a:r>
              <a:rPr lang="en-NZ" sz="1600" kern="10" dirty="0">
                <a:ln w="9525">
                  <a:solidFill>
                    <a:schemeClr val="tx1"/>
                  </a:solidFill>
                  <a:round/>
                  <a:headEnd/>
                  <a:tailEnd/>
                </a:ln>
              </a:rPr>
              <a:t>Compassion</a:t>
            </a:r>
          </a:p>
        </p:txBody>
      </p:sp>
      <p:graphicFrame>
        <p:nvGraphicFramePr>
          <p:cNvPr id="3" name="Diagram 2">
            <a:extLst>
              <a:ext uri="{FF2B5EF4-FFF2-40B4-BE49-F238E27FC236}">
                <a16:creationId xmlns:a16="http://schemas.microsoft.com/office/drawing/2014/main" id="{52B428E2-BEE0-C12B-A02A-063EA95A514D}"/>
              </a:ext>
            </a:extLst>
          </p:cNvPr>
          <p:cNvGraphicFramePr/>
          <p:nvPr>
            <p:extLst>
              <p:ext uri="{D42A27DB-BD31-4B8C-83A1-F6EECF244321}">
                <p14:modId xmlns:p14="http://schemas.microsoft.com/office/powerpoint/2010/main" val="680798173"/>
              </p:ext>
            </p:extLst>
          </p:nvPr>
        </p:nvGraphicFramePr>
        <p:xfrm>
          <a:off x="4330700" y="264405"/>
          <a:ext cx="5219700" cy="64999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a:extLst>
              <a:ext uri="{FF2B5EF4-FFF2-40B4-BE49-F238E27FC236}">
                <a16:creationId xmlns:a16="http://schemas.microsoft.com/office/drawing/2014/main" id="{690AB95C-B489-9161-40EC-E014313F69D1}"/>
              </a:ext>
            </a:extLst>
          </p:cNvPr>
          <p:cNvSpPr txBox="1"/>
          <p:nvPr/>
        </p:nvSpPr>
        <p:spPr>
          <a:xfrm>
            <a:off x="8178111" y="625346"/>
            <a:ext cx="4013889" cy="2554545"/>
          </a:xfrm>
          <a:prstGeom prst="rect">
            <a:avLst/>
          </a:prstGeom>
          <a:noFill/>
        </p:spPr>
        <p:txBody>
          <a:bodyPr wrap="square" rtlCol="0">
            <a:spAutoFit/>
          </a:bodyPr>
          <a:lstStyle/>
          <a:p>
            <a:r>
              <a:rPr lang="en-NZ" sz="2000" b="1" dirty="0"/>
              <a:t>Remember Jesus was a village artisan. Jesus had compassion on those below him on the social  pyramid. Jesus was often in conflict with those above him on the social pyramid. He is killed by them at the end of his life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40F17840-6BB6-4521-927E-77216D4DB62A}"/>
              </a:ext>
            </a:extLst>
          </p:cNvPr>
          <p:cNvSpPr>
            <a:spLocks noGrp="1" noChangeArrowheads="1"/>
          </p:cNvSpPr>
          <p:nvPr>
            <p:ph type="title"/>
          </p:nvPr>
        </p:nvSpPr>
        <p:spPr>
          <a:xfrm>
            <a:off x="185530" y="200694"/>
            <a:ext cx="11701669" cy="1099295"/>
          </a:xfrm>
        </p:spPr>
        <p:txBody>
          <a:bodyPr>
            <a:noAutofit/>
          </a:bodyPr>
          <a:lstStyle/>
          <a:p>
            <a:pPr algn="ctr" eaLnBrk="1" hangingPunct="1"/>
            <a:r>
              <a:rPr lang="en-NZ" altLang="en-US" sz="2400" b="1" dirty="0">
                <a:solidFill>
                  <a:schemeClr val="tx1"/>
                </a:solidFill>
                <a:latin typeface="Calibri" panose="020F0502020204030204" pitchFamily="34" charset="0"/>
                <a:cs typeface="Calibri" panose="020F0502020204030204" pitchFamily="34" charset="0"/>
              </a:rPr>
              <a:t>Make a social pyramid of the country where you are currently living and working. Where are you going to place </a:t>
            </a:r>
            <a:r>
              <a:rPr lang="en-NZ" altLang="en-US" sz="2400" b="1" u="sng" dirty="0">
                <a:solidFill>
                  <a:srgbClr val="FF0000"/>
                </a:solidFill>
                <a:latin typeface="Calibri" panose="020F0502020204030204" pitchFamily="34" charset="0"/>
                <a:cs typeface="Calibri" panose="020F0502020204030204" pitchFamily="34" charset="0"/>
              </a:rPr>
              <a:t>RNDMS?</a:t>
            </a:r>
            <a:endParaRPr lang="en-US" altLang="en-US" sz="2400" b="1" dirty="0">
              <a:solidFill>
                <a:schemeClr val="tx1"/>
              </a:solidFill>
              <a:latin typeface="Calibri" panose="020F0502020204030204" pitchFamily="34" charset="0"/>
              <a:cs typeface="Calibri" panose="020F0502020204030204" pitchFamily="34" charset="0"/>
            </a:endParaRPr>
          </a:p>
        </p:txBody>
      </p:sp>
      <p:sp>
        <p:nvSpPr>
          <p:cNvPr id="19459" name="AutoShape 3">
            <a:extLst>
              <a:ext uri="{FF2B5EF4-FFF2-40B4-BE49-F238E27FC236}">
                <a16:creationId xmlns:a16="http://schemas.microsoft.com/office/drawing/2014/main" id="{3630A67C-FA42-4616-945F-FB3001049CB2}"/>
              </a:ext>
            </a:extLst>
          </p:cNvPr>
          <p:cNvSpPr>
            <a:spLocks noChangeArrowheads="1"/>
          </p:cNvSpPr>
          <p:nvPr/>
        </p:nvSpPr>
        <p:spPr bwMode="auto">
          <a:xfrm>
            <a:off x="2404392" y="1586429"/>
            <a:ext cx="6287191" cy="5070876"/>
          </a:xfrm>
          <a:prstGeom prst="flowChartExtract">
            <a:avLst/>
          </a:prstGeom>
          <a:solidFill>
            <a:srgbClr val="FFFFFF"/>
          </a:solidFill>
          <a:ln w="9525">
            <a:solidFill>
              <a:srgbClr val="000000"/>
            </a:solidFill>
            <a:miter lim="800000"/>
            <a:headEnd/>
            <a:tailEnd/>
          </a:ln>
        </p:spPr>
        <p:txBody>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eaLnBrk="1" hangingPunct="1"/>
            <a:endParaRPr lang="en-NZ"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4445D2F-136E-F66D-3946-C91AE1BE8618}"/>
              </a:ext>
            </a:extLst>
          </p:cNvPr>
          <p:cNvSpPr>
            <a:spLocks noGrp="1"/>
          </p:cNvSpPr>
          <p:nvPr>
            <p:ph/>
          </p:nvPr>
        </p:nvSpPr>
        <p:spPr>
          <a:xfrm>
            <a:off x="914400" y="609600"/>
            <a:ext cx="10363200" cy="6099672"/>
          </a:xfrm>
        </p:spPr>
        <p:txBody>
          <a:bodyPr>
            <a:normAutofit fontScale="92500" lnSpcReduction="10000"/>
          </a:bodyPr>
          <a:lstStyle/>
          <a:p>
            <a:pPr marL="0" indent="0">
              <a:buNone/>
            </a:pPr>
            <a:r>
              <a:rPr lang="en-NZ" sz="2800" b="1" dirty="0">
                <a:solidFill>
                  <a:schemeClr val="tx1"/>
                </a:solidFill>
              </a:rPr>
              <a:t>Something to remember about Jesus:</a:t>
            </a:r>
          </a:p>
          <a:p>
            <a:pPr marL="0" indent="0">
              <a:buNone/>
            </a:pPr>
            <a:r>
              <a:rPr lang="en-NZ" sz="2800" b="1" dirty="0">
                <a:solidFill>
                  <a:schemeClr val="tx1"/>
                </a:solidFill>
              </a:rPr>
              <a:t>The gospels of Luke (4:16) and John (8:8) suggest that Jesus could read and write</a:t>
            </a:r>
          </a:p>
          <a:p>
            <a:pPr marL="0" indent="0">
              <a:buNone/>
            </a:pPr>
            <a:endParaRPr lang="en-NZ" sz="2800" b="1" dirty="0">
              <a:solidFill>
                <a:schemeClr val="tx1"/>
              </a:solidFill>
            </a:endParaRPr>
          </a:p>
          <a:p>
            <a:pPr marL="0" indent="0">
              <a:buNone/>
            </a:pPr>
            <a:r>
              <a:rPr lang="en-NZ" sz="2800" b="1" dirty="0">
                <a:solidFill>
                  <a:schemeClr val="tx1"/>
                </a:solidFill>
              </a:rPr>
              <a:t>Luke’s gospel tells us that Jesus was born in a stable but Matthew’s gospel does not include this detail about the birth of Jesus</a:t>
            </a:r>
          </a:p>
          <a:p>
            <a:pPr marL="0" indent="0">
              <a:buNone/>
            </a:pPr>
            <a:endParaRPr lang="en-NZ" sz="2800" b="1" dirty="0">
              <a:solidFill>
                <a:schemeClr val="tx1"/>
              </a:solidFill>
            </a:endParaRPr>
          </a:p>
          <a:p>
            <a:pPr marL="0" indent="0">
              <a:buNone/>
            </a:pPr>
            <a:r>
              <a:rPr lang="en-NZ" sz="2800" b="1" dirty="0">
                <a:solidFill>
                  <a:schemeClr val="tx1"/>
                </a:solidFill>
              </a:rPr>
              <a:t>Joseph was a carpenter, a tradesman. Joseph, Mary, and Jesus seem to have had their own home at Nazareth (see Luke 2:43 which describes the family “returning home” to Nazareth)</a:t>
            </a:r>
          </a:p>
          <a:p>
            <a:pPr marL="0" indent="0">
              <a:buNone/>
            </a:pPr>
            <a:endParaRPr lang="en-NZ" sz="2800" b="1" dirty="0">
              <a:solidFill>
                <a:schemeClr val="tx1"/>
              </a:solidFill>
            </a:endParaRPr>
          </a:p>
          <a:p>
            <a:pPr marL="0" indent="0">
              <a:buNone/>
            </a:pPr>
            <a:r>
              <a:rPr lang="en-NZ" sz="2800" b="1" dirty="0">
                <a:solidFill>
                  <a:schemeClr val="tx1"/>
                </a:solidFill>
              </a:rPr>
              <a:t>Biblical scholars suggest that Joseph and Jesus might have worked as carpenters at Sepphoris, an imperial city that the Roman rulers were building. Sepphoris is 6 kms distant from Nazareth</a:t>
            </a:r>
          </a:p>
          <a:p>
            <a:pPr marL="0" indent="0">
              <a:buNone/>
            </a:pPr>
            <a:endParaRPr lang="en-NZ" sz="2800" dirty="0">
              <a:solidFill>
                <a:schemeClr val="tx1"/>
              </a:solidFill>
            </a:endParaRPr>
          </a:p>
          <a:p>
            <a:pPr marL="0" indent="0">
              <a:buNone/>
            </a:pPr>
            <a:endParaRPr lang="en-NZ" sz="2800" dirty="0">
              <a:solidFill>
                <a:schemeClr val="tx1"/>
              </a:solidFill>
            </a:endParaRPr>
          </a:p>
        </p:txBody>
      </p:sp>
    </p:spTree>
    <p:extLst>
      <p:ext uri="{BB962C8B-B14F-4D97-AF65-F5344CB8AC3E}">
        <p14:creationId xmlns:p14="http://schemas.microsoft.com/office/powerpoint/2010/main" val="16984876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3A314-2178-6977-34AB-A4BBCC8EF068}"/>
              </a:ext>
            </a:extLst>
          </p:cNvPr>
          <p:cNvSpPr>
            <a:spLocks noGrp="1"/>
          </p:cNvSpPr>
          <p:nvPr>
            <p:ph type="title"/>
          </p:nvPr>
        </p:nvSpPr>
        <p:spPr>
          <a:xfrm>
            <a:off x="707011" y="361376"/>
            <a:ext cx="10953946" cy="911243"/>
          </a:xfrm>
        </p:spPr>
        <p:txBody>
          <a:bodyPr>
            <a:normAutofit fontScale="90000"/>
          </a:bodyPr>
          <a:lstStyle/>
          <a:p>
            <a:r>
              <a:rPr lang="en-NZ" b="1" dirty="0"/>
              <a:t>Notice how the gospels show us that Jesus makes choices about his life.</a:t>
            </a:r>
          </a:p>
        </p:txBody>
      </p:sp>
      <p:sp>
        <p:nvSpPr>
          <p:cNvPr id="3" name="Content Placeholder 2">
            <a:extLst>
              <a:ext uri="{FF2B5EF4-FFF2-40B4-BE49-F238E27FC236}">
                <a16:creationId xmlns:a16="http://schemas.microsoft.com/office/drawing/2014/main" id="{68A4EF9C-434F-8BD7-2722-32B06B414D08}"/>
              </a:ext>
            </a:extLst>
          </p:cNvPr>
          <p:cNvSpPr>
            <a:spLocks noGrp="1"/>
          </p:cNvSpPr>
          <p:nvPr>
            <p:ph idx="1"/>
          </p:nvPr>
        </p:nvSpPr>
        <p:spPr>
          <a:xfrm>
            <a:off x="707011" y="1423447"/>
            <a:ext cx="10953946" cy="5434553"/>
          </a:xfrm>
        </p:spPr>
        <p:txBody>
          <a:bodyPr>
            <a:normAutofit fontScale="92500" lnSpcReduction="10000"/>
          </a:bodyPr>
          <a:lstStyle/>
          <a:p>
            <a:pPr marL="0" indent="0">
              <a:buNone/>
            </a:pPr>
            <a:r>
              <a:rPr lang="en-NZ" sz="2400" b="1" dirty="0"/>
              <a:t>Jesus chooses to be a wandering preacher, committed to proclaiming that the Reign of God is coming</a:t>
            </a:r>
          </a:p>
          <a:p>
            <a:pPr marL="0" indent="0">
              <a:buNone/>
            </a:pPr>
            <a:endParaRPr lang="en-NZ" sz="2400" b="1" dirty="0"/>
          </a:p>
          <a:p>
            <a:pPr marL="0" indent="0">
              <a:buNone/>
            </a:pPr>
            <a:r>
              <a:rPr lang="en-NZ" sz="2400" b="1" dirty="0"/>
              <a:t>Jesus invites his first four disciples – Peter and Andrew, James and John - to leave their fishing boats and their fathers and to come and follow him</a:t>
            </a:r>
          </a:p>
          <a:p>
            <a:pPr marL="0" indent="0">
              <a:buNone/>
            </a:pPr>
            <a:endParaRPr lang="en-NZ" sz="2400" b="1" dirty="0"/>
          </a:p>
          <a:p>
            <a:pPr marL="0" indent="0">
              <a:buNone/>
            </a:pPr>
            <a:r>
              <a:rPr lang="en-NZ" sz="2400" b="1" dirty="0"/>
              <a:t>Jesus tells his followers that the Son of Man has nowhere to lay his head</a:t>
            </a:r>
          </a:p>
          <a:p>
            <a:pPr marL="0" indent="0">
              <a:buNone/>
            </a:pPr>
            <a:endParaRPr lang="en-NZ" sz="2400" b="1" dirty="0"/>
          </a:p>
          <a:p>
            <a:pPr marL="0" indent="0">
              <a:buNone/>
            </a:pPr>
            <a:r>
              <a:rPr lang="en-NZ" sz="2400" b="1" dirty="0"/>
              <a:t>Jesus dies on the cross stripped of everything</a:t>
            </a:r>
          </a:p>
          <a:p>
            <a:pPr marL="0" indent="0">
              <a:buNone/>
            </a:pPr>
            <a:endParaRPr lang="en-NZ" sz="2400" b="1" dirty="0"/>
          </a:p>
          <a:p>
            <a:pPr marL="0" indent="0">
              <a:buNone/>
            </a:pPr>
            <a:r>
              <a:rPr lang="en-NZ" sz="2400" b="1" dirty="0"/>
              <a:t>Joseph of Arimathea provides a burial place for Jesus. His own biological and faith community could not have provided for a good tomb in a garden</a:t>
            </a:r>
          </a:p>
          <a:p>
            <a:pPr marL="0" indent="0" algn="ctr">
              <a:buNone/>
            </a:pPr>
            <a:r>
              <a:rPr lang="en-NZ" sz="2400" b="1" dirty="0">
                <a:solidFill>
                  <a:srgbClr val="7030A0"/>
                </a:solidFill>
              </a:rPr>
              <a:t>What choices does a vow of poverty mean that you have to make about your life?</a:t>
            </a:r>
          </a:p>
          <a:p>
            <a:pPr marL="0" indent="0">
              <a:buNone/>
            </a:pPr>
            <a:endParaRPr lang="en-NZ" sz="2400" b="1" dirty="0"/>
          </a:p>
        </p:txBody>
      </p:sp>
    </p:spTree>
    <p:extLst>
      <p:ext uri="{BB962C8B-B14F-4D97-AF65-F5344CB8AC3E}">
        <p14:creationId xmlns:p14="http://schemas.microsoft.com/office/powerpoint/2010/main" val="19553855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5770B-9568-79F7-BF0A-730E76ADEC74}"/>
              </a:ext>
            </a:extLst>
          </p:cNvPr>
          <p:cNvSpPr>
            <a:spLocks noGrp="1"/>
          </p:cNvSpPr>
          <p:nvPr>
            <p:ph type="title"/>
          </p:nvPr>
        </p:nvSpPr>
        <p:spPr>
          <a:xfrm>
            <a:off x="2231136" y="964692"/>
            <a:ext cx="7729728" cy="3783578"/>
          </a:xfrm>
        </p:spPr>
        <p:txBody>
          <a:bodyPr>
            <a:noAutofit/>
          </a:bodyPr>
          <a:lstStyle/>
          <a:p>
            <a:r>
              <a:rPr lang="en-NZ" sz="3600" b="1" dirty="0"/>
              <a:t>What can we learn about our vow of poverty from these gospel texts</a:t>
            </a:r>
          </a:p>
        </p:txBody>
      </p:sp>
    </p:spTree>
    <p:extLst>
      <p:ext uri="{BB962C8B-B14F-4D97-AF65-F5344CB8AC3E}">
        <p14:creationId xmlns:p14="http://schemas.microsoft.com/office/powerpoint/2010/main" val="2000850929"/>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TM10001115[[fn=Parcel]]</Template>
  <TotalTime>338</TotalTime>
  <Words>3537</Words>
  <Application>Microsoft Office PowerPoint</Application>
  <PresentationFormat>Widescreen</PresentationFormat>
  <Paragraphs>176</Paragraphs>
  <Slides>27</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27</vt:i4>
      </vt:variant>
    </vt:vector>
  </HeadingPairs>
  <TitlesOfParts>
    <vt:vector size="37" baseType="lpstr">
      <vt:lpstr>Aptos Display</vt:lpstr>
      <vt:lpstr>Arial</vt:lpstr>
      <vt:lpstr>Calibri</vt:lpstr>
      <vt:lpstr>Comic Sans MS</vt:lpstr>
      <vt:lpstr>Gill Sans MT</vt:lpstr>
      <vt:lpstr>Google Sans</vt:lpstr>
      <vt:lpstr>system-ui</vt:lpstr>
      <vt:lpstr>ui-sans-serif</vt:lpstr>
      <vt:lpstr>Wingdings</vt:lpstr>
      <vt:lpstr>Parcel</vt:lpstr>
      <vt:lpstr>Living Our three vows of poverty, chastity and obedience in an environmentally threatened world</vt:lpstr>
      <vt:lpstr>Getting to know a little about What is the history of our vows What about our vow of poverty?</vt:lpstr>
      <vt:lpstr>What about poverty in the gospels?</vt:lpstr>
      <vt:lpstr>Who’s who in Palestine at the time of Jesus? Check out these texts from the gospels </vt:lpstr>
      <vt:lpstr>PowerPoint Presentation</vt:lpstr>
      <vt:lpstr>Make a social pyramid of the country where you are currently living and working. Where are you going to place RNDMS?</vt:lpstr>
      <vt:lpstr>PowerPoint Presentation</vt:lpstr>
      <vt:lpstr>Notice how the gospels show us that Jesus makes choices about his life.</vt:lpstr>
      <vt:lpstr>What can we learn about our vow of poverty from these gospel texts</vt:lpstr>
      <vt:lpstr>What about our vow of chastity?</vt:lpstr>
      <vt:lpstr>Constitutions</vt:lpstr>
      <vt:lpstr>Something else to keep in mind</vt:lpstr>
      <vt:lpstr>Traditionally, Christian teachings, Catholic and Protestant, around sexuality, have been INISISTENT THAT SEXUAL LOVE BELONGS TO MARRIED COUPLES. This has changed much in the Western world since women began using the pill. What about where you live? </vt:lpstr>
      <vt:lpstr>PowerPoint Presentation</vt:lpstr>
      <vt:lpstr>Paul warns the communities to whom he writes about the danger of sexual immorality</vt:lpstr>
      <vt:lpstr>What can we learn about our vow of chastity from the New Testament</vt:lpstr>
      <vt:lpstr>What about obedience in the NT? What about obedience in our constitutions?</vt:lpstr>
      <vt:lpstr>Developments in the way we understand the presence of the holy Spirit</vt:lpstr>
      <vt:lpstr>The vow of obedience – what we learn from the NT</vt:lpstr>
      <vt:lpstr>What about “The word of god?” and from where does it come to us?</vt:lpstr>
      <vt:lpstr>Different voices so what are we to do?</vt:lpstr>
      <vt:lpstr>The word “discernment” as we understand it in our religious life comes to us from St Ignatius, founder of the Jesuits</vt:lpstr>
      <vt:lpstr>Never forget about the Holy spirit who speaks to us through so many different voices</vt:lpstr>
      <vt:lpstr>How did we get our three vows of poverty, chastity and obedience?</vt:lpstr>
      <vt:lpstr>What about in our Catholic story?</vt:lpstr>
      <vt:lpstr>PowerPoint Presentation</vt:lpstr>
      <vt:lpstr>We have looked, very briefly, at our three vows in the Western Catholic story as that is the story that has influenced us as RNDMs  What are three things you have learnt that you never knew before?   How will these new insights help you understand what being an RNDM will require of you today and tomorrow?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Susan Smith</dc:creator>
  <cp:lastModifiedBy>Susan Smith</cp:lastModifiedBy>
  <cp:revision>18</cp:revision>
  <dcterms:created xsi:type="dcterms:W3CDTF">2025-05-04T20:48:34Z</dcterms:created>
  <dcterms:modified xsi:type="dcterms:W3CDTF">2025-05-13T20:20:48Z</dcterms:modified>
</cp:coreProperties>
</file>